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9" r:id="rId3"/>
    <p:sldId id="261" r:id="rId4"/>
    <p:sldId id="281" r:id="rId5"/>
    <p:sldId id="288" r:id="rId6"/>
    <p:sldId id="309" r:id="rId7"/>
    <p:sldId id="327" r:id="rId8"/>
    <p:sldId id="328" r:id="rId9"/>
    <p:sldId id="329" r:id="rId10"/>
    <p:sldId id="330" r:id="rId11"/>
    <p:sldId id="286" r:id="rId12"/>
    <p:sldId id="290" r:id="rId13"/>
    <p:sldId id="303" r:id="rId14"/>
    <p:sldId id="317" r:id="rId15"/>
    <p:sldId id="318" r:id="rId16"/>
    <p:sldId id="268" r:id="rId17"/>
    <p:sldId id="319" r:id="rId18"/>
    <p:sldId id="322" r:id="rId19"/>
    <p:sldId id="323" r:id="rId20"/>
    <p:sldId id="295" r:id="rId21"/>
    <p:sldId id="324" r:id="rId22"/>
    <p:sldId id="325" r:id="rId23"/>
    <p:sldId id="326" r:id="rId24"/>
    <p:sldId id="297" r:id="rId25"/>
    <p:sldId id="298" r:id="rId26"/>
    <p:sldId id="301" r:id="rId27"/>
    <p:sldId id="302" r:id="rId28"/>
    <p:sldId id="283" r:id="rId29"/>
    <p:sldId id="284" r:id="rId30"/>
    <p:sldId id="276" r:id="rId31"/>
    <p:sldId id="277" r:id="rId32"/>
    <p:sldId id="278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779CC93D-E52E-4D84-901B-11D7331DD495}">
          <p14:sldIdLst>
            <p14:sldId id="259"/>
          </p14:sldIdLst>
        </p14:section>
        <p14:section name="Prehľad a ciele" id="{ABA716BF-3A5C-4ADB-94C9-CFEF84EBA240}">
          <p14:sldIdLst>
            <p14:sldId id="261"/>
            <p14:sldId id="281"/>
            <p14:sldId id="288"/>
            <p14:sldId id="309"/>
            <p14:sldId id="327"/>
            <p14:sldId id="328"/>
            <p14:sldId id="329"/>
            <p14:sldId id="330"/>
            <p14:sldId id="286"/>
            <p14:sldId id="290"/>
            <p14:sldId id="303"/>
            <p14:sldId id="317"/>
            <p14:sldId id="318"/>
            <p14:sldId id="268"/>
            <p14:sldId id="319"/>
            <p14:sldId id="322"/>
            <p14:sldId id="323"/>
            <p14:sldId id="295"/>
            <p14:sldId id="324"/>
            <p14:sldId id="325"/>
            <p14:sldId id="326"/>
            <p14:sldId id="297"/>
            <p14:sldId id="298"/>
            <p14:sldId id="301"/>
            <p14:sldId id="302"/>
            <p14:sldId id="283"/>
            <p14:sldId id="284"/>
            <p14:sldId id="276"/>
          </p14:sldIdLst>
        </p14:section>
        <p14:section name="Záver a zhrnutie" id="{790CEF5B-569A-4C2F-BED5-750B08C0E5AD}">
          <p14:sldIdLst>
            <p14:sldId id="277"/>
          </p14:sldIdLst>
        </p14:section>
        <p14:section name="Dodatok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CC0000"/>
    <a:srgbClr val="FF0000"/>
    <a:srgbClr val="FF6600"/>
    <a:srgbClr val="CC0099"/>
    <a:srgbClr val="00CC00"/>
    <a:srgbClr val="ABC674"/>
    <a:srgbClr val="0051A2"/>
    <a:srgbClr val="0082B0"/>
    <a:srgbClr val="0066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4994" autoAdjust="0"/>
  </p:normalViewPr>
  <p:slideViewPr>
    <p:cSldViewPr>
      <p:cViewPr varScale="1">
        <p:scale>
          <a:sx n="87" d="100"/>
          <a:sy n="87" d="100"/>
        </p:scale>
        <p:origin x="-2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174FE-BB04-44C6-BCBC-498AAC92C85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51252FA-C616-4E99-AB60-9FC8D5DFC367}">
      <dgm:prSet phldrT="[Text]"/>
      <dgm:spPr/>
      <dgm:t>
        <a:bodyPr/>
        <a:lstStyle/>
        <a:p>
          <a:r>
            <a:rPr lang="sk-SK" b="1" dirty="0" smtClean="0"/>
            <a:t>12 modulov</a:t>
          </a:r>
          <a:endParaRPr lang="sk-SK" b="1" dirty="0"/>
        </a:p>
      </dgm:t>
    </dgm:pt>
    <dgm:pt modelId="{D0EFDE41-F9E5-4729-B1E3-E62EE540DBF0}" type="parTrans" cxnId="{77DF001A-FEE1-473C-989C-BD0B507455B5}">
      <dgm:prSet/>
      <dgm:spPr/>
      <dgm:t>
        <a:bodyPr/>
        <a:lstStyle/>
        <a:p>
          <a:endParaRPr lang="sk-SK"/>
        </a:p>
      </dgm:t>
    </dgm:pt>
    <dgm:pt modelId="{CEF7581D-C877-42BB-B7EB-6CDA2EF771D5}" type="sibTrans" cxnId="{77DF001A-FEE1-473C-989C-BD0B507455B5}">
      <dgm:prSet/>
      <dgm:spPr/>
      <dgm:t>
        <a:bodyPr/>
        <a:lstStyle/>
        <a:p>
          <a:endParaRPr lang="sk-SK"/>
        </a:p>
      </dgm:t>
    </dgm:pt>
    <dgm:pt modelId="{DE105D7E-96C2-4EE8-A6D5-DABF88E7E9FF}">
      <dgm:prSet phldrT="[Text]"/>
      <dgm:spPr/>
      <dgm:t>
        <a:bodyPr/>
        <a:lstStyle/>
        <a:p>
          <a:r>
            <a:rPr lang="sk-SK" b="1" dirty="0" smtClean="0">
              <a:latin typeface="Arial Narrow" pitchFamily="34" charset="0"/>
            </a:rPr>
            <a:t>    Moduly 1 – 5  a  7 – 11 obsahujú: </a:t>
          </a:r>
          <a:endParaRPr lang="sk-SK" b="1" dirty="0">
            <a:latin typeface="Arial Narrow" pitchFamily="34" charset="0"/>
          </a:endParaRPr>
        </a:p>
      </dgm:t>
    </dgm:pt>
    <dgm:pt modelId="{26473709-E2C0-4CD3-A059-F6DDF97F2264}" type="parTrans" cxnId="{0BB5FC04-5661-4434-A48C-C487510FAB5D}">
      <dgm:prSet/>
      <dgm:spPr/>
      <dgm:t>
        <a:bodyPr/>
        <a:lstStyle/>
        <a:p>
          <a:endParaRPr lang="sk-SK"/>
        </a:p>
      </dgm:t>
    </dgm:pt>
    <dgm:pt modelId="{280D021E-5873-4A0F-BE03-55829ED6BED2}" type="sibTrans" cxnId="{0BB5FC04-5661-4434-A48C-C487510FAB5D}">
      <dgm:prSet/>
      <dgm:spPr/>
      <dgm:t>
        <a:bodyPr/>
        <a:lstStyle/>
        <a:p>
          <a:endParaRPr lang="sk-SK"/>
        </a:p>
      </dgm:t>
    </dgm:pt>
    <dgm:pt modelId="{08C86488-5B5F-46F8-8CDE-8B0D5E646FEE}">
      <dgm:prSet phldrT="[Text]" custT="1"/>
      <dgm:spPr/>
      <dgm:t>
        <a:bodyPr/>
        <a:lstStyle/>
        <a:p>
          <a:r>
            <a:rPr lang="sk-SK" sz="2000" b="1" dirty="0" smtClean="0">
              <a:latin typeface="Arial Narrow" pitchFamily="34" charset="0"/>
            </a:rPr>
            <a:t>Odborné články</a:t>
          </a:r>
          <a:endParaRPr lang="sk-SK" sz="2000" b="1" dirty="0">
            <a:latin typeface="Arial Narrow" pitchFamily="34" charset="0"/>
          </a:endParaRPr>
        </a:p>
      </dgm:t>
    </dgm:pt>
    <dgm:pt modelId="{D403A2C8-0520-4476-B8CC-15232FD1A64D}" type="parTrans" cxnId="{DC468A0A-9058-4B3A-A14B-E76C10AFCBA7}">
      <dgm:prSet/>
      <dgm:spPr/>
      <dgm:t>
        <a:bodyPr/>
        <a:lstStyle/>
        <a:p>
          <a:endParaRPr lang="sk-SK"/>
        </a:p>
      </dgm:t>
    </dgm:pt>
    <dgm:pt modelId="{7990F213-C145-4C69-839E-EE2746B70814}" type="sibTrans" cxnId="{DC468A0A-9058-4B3A-A14B-E76C10AFCBA7}">
      <dgm:prSet/>
      <dgm:spPr/>
      <dgm:t>
        <a:bodyPr/>
        <a:lstStyle/>
        <a:p>
          <a:endParaRPr lang="sk-SK"/>
        </a:p>
      </dgm:t>
    </dgm:pt>
    <dgm:pt modelId="{FC59DD77-2769-49BA-BBE5-58F7497E667E}">
      <dgm:prSet phldrT="[Text]"/>
      <dgm:spPr/>
      <dgm:t>
        <a:bodyPr/>
        <a:lstStyle/>
        <a:p>
          <a:r>
            <a:rPr lang="sk-SK" b="1" dirty="0" smtClean="0"/>
            <a:t>Modul 6</a:t>
          </a:r>
          <a:endParaRPr lang="sk-SK" b="1" dirty="0"/>
        </a:p>
      </dgm:t>
    </dgm:pt>
    <dgm:pt modelId="{79468B18-F9CC-4794-A9D4-C193FCADC59D}" type="parTrans" cxnId="{E1D70D03-DC26-4D43-8A1C-1741F8F706FB}">
      <dgm:prSet/>
      <dgm:spPr/>
      <dgm:t>
        <a:bodyPr/>
        <a:lstStyle/>
        <a:p>
          <a:endParaRPr lang="sk-SK"/>
        </a:p>
      </dgm:t>
    </dgm:pt>
    <dgm:pt modelId="{7A3B0B41-390B-45FF-8721-EB68EC4371F5}" type="sibTrans" cxnId="{E1D70D03-DC26-4D43-8A1C-1741F8F706FB}">
      <dgm:prSet/>
      <dgm:spPr/>
      <dgm:t>
        <a:bodyPr/>
        <a:lstStyle/>
        <a:p>
          <a:endParaRPr lang="sk-SK"/>
        </a:p>
      </dgm:t>
    </dgm:pt>
    <dgm:pt modelId="{8EF44CCA-8FF8-4554-916F-8DDBA159BA58}">
      <dgm:prSet phldrT="[Text]"/>
      <dgm:spPr/>
      <dgm:t>
        <a:bodyPr/>
        <a:lstStyle/>
        <a:p>
          <a:r>
            <a:rPr lang="sk-SK" b="1" dirty="0" smtClean="0">
              <a:latin typeface="+mn-lt"/>
            </a:rPr>
            <a:t>Modul 12</a:t>
          </a:r>
          <a:endParaRPr lang="sk-SK" b="1" dirty="0">
            <a:latin typeface="+mn-lt"/>
          </a:endParaRPr>
        </a:p>
      </dgm:t>
    </dgm:pt>
    <dgm:pt modelId="{15454E91-D1D8-4A3C-9E57-EB7366063EAE}" type="parTrans" cxnId="{A755D7A2-E8F3-417C-9F92-EEC85705ABA2}">
      <dgm:prSet/>
      <dgm:spPr/>
      <dgm:t>
        <a:bodyPr/>
        <a:lstStyle/>
        <a:p>
          <a:endParaRPr lang="sk-SK"/>
        </a:p>
      </dgm:t>
    </dgm:pt>
    <dgm:pt modelId="{CAED4EBC-3C1C-40E4-A76D-FB51CA809EBC}" type="sibTrans" cxnId="{A755D7A2-E8F3-417C-9F92-EEC85705ABA2}">
      <dgm:prSet/>
      <dgm:spPr/>
      <dgm:t>
        <a:bodyPr/>
        <a:lstStyle/>
        <a:p>
          <a:endParaRPr lang="sk-SK"/>
        </a:p>
      </dgm:t>
    </dgm:pt>
    <dgm:pt modelId="{44B61D1C-473F-4ED3-8199-0AB1C3856E22}">
      <dgm:prSet phldrT="[Text]" custT="1"/>
      <dgm:spPr/>
      <dgm:t>
        <a:bodyPr/>
        <a:lstStyle/>
        <a:p>
          <a:r>
            <a:rPr lang="sk-SK" sz="2000" b="1" dirty="0" smtClean="0">
              <a:latin typeface="Arial Narrow" pitchFamily="34" charset="0"/>
            </a:rPr>
            <a:t>Opakovanie učiva celého ročníka</a:t>
          </a:r>
          <a:endParaRPr lang="sk-SK" sz="2000" b="1" dirty="0">
            <a:latin typeface="Arial Narrow" pitchFamily="34" charset="0"/>
          </a:endParaRPr>
        </a:p>
      </dgm:t>
    </dgm:pt>
    <dgm:pt modelId="{22B0A4FE-1087-432A-AC7B-FFEE163FE4E4}" type="parTrans" cxnId="{8E9F0A1A-1D0C-4AD0-B050-F4C56681540C}">
      <dgm:prSet/>
      <dgm:spPr/>
      <dgm:t>
        <a:bodyPr/>
        <a:lstStyle/>
        <a:p>
          <a:endParaRPr lang="sk-SK"/>
        </a:p>
      </dgm:t>
    </dgm:pt>
    <dgm:pt modelId="{285E4B80-CEFA-4B48-B0A5-8E31BBA5E262}" type="sibTrans" cxnId="{8E9F0A1A-1D0C-4AD0-B050-F4C56681540C}">
      <dgm:prSet/>
      <dgm:spPr/>
      <dgm:t>
        <a:bodyPr/>
        <a:lstStyle/>
        <a:p>
          <a:endParaRPr lang="sk-SK"/>
        </a:p>
      </dgm:t>
    </dgm:pt>
    <dgm:pt modelId="{FEE770B6-DFAA-4996-94DE-E0ADBA1EE934}">
      <dgm:prSet phldrT="[Text]" custT="1"/>
      <dgm:spPr/>
      <dgm:t>
        <a:bodyPr/>
        <a:lstStyle/>
        <a:p>
          <a:r>
            <a:rPr lang="sk-SK" sz="2000" b="1" dirty="0" smtClean="0">
              <a:latin typeface="Arial Narrow" pitchFamily="34" charset="0"/>
            </a:rPr>
            <a:t>Odborné cvičenia</a:t>
          </a:r>
          <a:endParaRPr lang="sk-SK" sz="2000" b="1" dirty="0">
            <a:latin typeface="Arial Narrow" pitchFamily="34" charset="0"/>
          </a:endParaRPr>
        </a:p>
      </dgm:t>
    </dgm:pt>
    <dgm:pt modelId="{500A9D5E-7197-43C6-A61C-8071F3188489}" type="parTrans" cxnId="{DCEF9DC9-33A7-451D-8E68-BFA290D41982}">
      <dgm:prSet/>
      <dgm:spPr/>
      <dgm:t>
        <a:bodyPr/>
        <a:lstStyle/>
        <a:p>
          <a:endParaRPr lang="sk-SK"/>
        </a:p>
      </dgm:t>
    </dgm:pt>
    <dgm:pt modelId="{FB7C6A58-8A3F-4BE5-A6A5-51023A41FAAB}" type="sibTrans" cxnId="{DCEF9DC9-33A7-451D-8E68-BFA290D41982}">
      <dgm:prSet/>
      <dgm:spPr/>
      <dgm:t>
        <a:bodyPr/>
        <a:lstStyle/>
        <a:p>
          <a:endParaRPr lang="sk-SK"/>
        </a:p>
      </dgm:t>
    </dgm:pt>
    <dgm:pt modelId="{7B7138D1-0C95-46AD-A538-A9E1A1FA3BD7}">
      <dgm:prSet phldrT="[Text]" custT="1"/>
      <dgm:spPr/>
      <dgm:t>
        <a:bodyPr/>
        <a:lstStyle/>
        <a:p>
          <a:r>
            <a:rPr lang="sk-SK" sz="2000" b="1" dirty="0" smtClean="0">
              <a:latin typeface="Arial Narrow" pitchFamily="34" charset="0"/>
            </a:rPr>
            <a:t>Obrázky, videá, simulácie</a:t>
          </a:r>
          <a:endParaRPr lang="sk-SK" sz="2000" b="1" dirty="0">
            <a:latin typeface="Arial Narrow" pitchFamily="34" charset="0"/>
          </a:endParaRPr>
        </a:p>
      </dgm:t>
    </dgm:pt>
    <dgm:pt modelId="{6E2190F8-CD0B-48F4-9323-1D6215D881D9}" type="parTrans" cxnId="{8D1E6EC7-017F-41BB-8F99-ACD83974D520}">
      <dgm:prSet/>
      <dgm:spPr/>
      <dgm:t>
        <a:bodyPr/>
        <a:lstStyle/>
        <a:p>
          <a:endParaRPr lang="sk-SK"/>
        </a:p>
      </dgm:t>
    </dgm:pt>
    <dgm:pt modelId="{531C0AA3-0ABC-4F82-A371-78B56D759DCE}" type="sibTrans" cxnId="{8D1E6EC7-017F-41BB-8F99-ACD83974D520}">
      <dgm:prSet/>
      <dgm:spPr/>
      <dgm:t>
        <a:bodyPr/>
        <a:lstStyle/>
        <a:p>
          <a:endParaRPr lang="sk-SK"/>
        </a:p>
      </dgm:t>
    </dgm:pt>
    <dgm:pt modelId="{81E030DA-0209-4FB1-854E-AB81547B74E8}">
      <dgm:prSet phldrT="[Text]" custT="1"/>
      <dgm:spPr/>
      <dgm:t>
        <a:bodyPr/>
        <a:lstStyle/>
        <a:p>
          <a:r>
            <a:rPr lang="sk-SK" sz="2000" b="1" dirty="0" smtClean="0">
              <a:latin typeface="Arial Narrow" pitchFamily="34" charset="0"/>
            </a:rPr>
            <a:t>Úlohy na precvičenie a pochopenie odbornej stránky učiva</a:t>
          </a:r>
          <a:endParaRPr lang="sk-SK" sz="2000" b="1" dirty="0">
            <a:latin typeface="Arial Narrow" pitchFamily="34" charset="0"/>
          </a:endParaRPr>
        </a:p>
      </dgm:t>
    </dgm:pt>
    <dgm:pt modelId="{D36B36C6-D1D5-43DA-87AD-DAFB630DE13B}" type="parTrans" cxnId="{A1BFE021-B25B-4AB4-8DC9-6F1E4DE35CE5}">
      <dgm:prSet/>
      <dgm:spPr/>
      <dgm:t>
        <a:bodyPr/>
        <a:lstStyle/>
        <a:p>
          <a:endParaRPr lang="sk-SK"/>
        </a:p>
      </dgm:t>
    </dgm:pt>
    <dgm:pt modelId="{6B5F1C40-0F7E-4616-9434-B0698F9634A5}" type="sibTrans" cxnId="{A1BFE021-B25B-4AB4-8DC9-6F1E4DE35CE5}">
      <dgm:prSet/>
      <dgm:spPr/>
      <dgm:t>
        <a:bodyPr/>
        <a:lstStyle/>
        <a:p>
          <a:endParaRPr lang="sk-SK"/>
        </a:p>
      </dgm:t>
    </dgm:pt>
    <dgm:pt modelId="{B5A444CF-E8C2-418B-BA2E-38C78DCE08DF}">
      <dgm:prSet phldrT="[Text]" custT="1"/>
      <dgm:spPr/>
      <dgm:t>
        <a:bodyPr/>
        <a:lstStyle/>
        <a:p>
          <a:endParaRPr lang="sk-SK" sz="1600" b="1" dirty="0">
            <a:latin typeface="Arial Narrow" pitchFamily="34" charset="0"/>
          </a:endParaRPr>
        </a:p>
      </dgm:t>
    </dgm:pt>
    <dgm:pt modelId="{D83801FF-9189-4EAC-B610-F58524F12610}" type="parTrans" cxnId="{54C776FF-76B5-4BE3-B614-724BF50F6540}">
      <dgm:prSet/>
      <dgm:spPr/>
      <dgm:t>
        <a:bodyPr/>
        <a:lstStyle/>
        <a:p>
          <a:endParaRPr lang="sk-SK"/>
        </a:p>
      </dgm:t>
    </dgm:pt>
    <dgm:pt modelId="{E6B222CC-CC9A-4A2D-A24F-2A52B068B483}" type="sibTrans" cxnId="{54C776FF-76B5-4BE3-B614-724BF50F6540}">
      <dgm:prSet/>
      <dgm:spPr/>
      <dgm:t>
        <a:bodyPr/>
        <a:lstStyle/>
        <a:p>
          <a:endParaRPr lang="sk-SK"/>
        </a:p>
      </dgm:t>
    </dgm:pt>
    <dgm:pt modelId="{063152B9-A88A-4C51-A336-84B6CB228257}">
      <dgm:prSet phldrT="[Text]" custT="1"/>
      <dgm:spPr/>
      <dgm:t>
        <a:bodyPr/>
        <a:lstStyle/>
        <a:p>
          <a:endParaRPr lang="sk-SK" sz="1600" b="1" dirty="0">
            <a:latin typeface="Arial Narrow" pitchFamily="34" charset="0"/>
          </a:endParaRPr>
        </a:p>
      </dgm:t>
    </dgm:pt>
    <dgm:pt modelId="{9BE5141A-D723-4F64-B674-4FC81C33D1F7}" type="parTrans" cxnId="{3065AAD0-D6F2-4F9E-A46E-44362141D520}">
      <dgm:prSet/>
      <dgm:spPr/>
      <dgm:t>
        <a:bodyPr/>
        <a:lstStyle/>
        <a:p>
          <a:endParaRPr lang="sk-SK"/>
        </a:p>
      </dgm:t>
    </dgm:pt>
    <dgm:pt modelId="{69D7F0B5-ECD5-4C3E-81D1-87EF01F24F04}" type="sibTrans" cxnId="{3065AAD0-D6F2-4F9E-A46E-44362141D520}">
      <dgm:prSet/>
      <dgm:spPr/>
      <dgm:t>
        <a:bodyPr/>
        <a:lstStyle/>
        <a:p>
          <a:endParaRPr lang="sk-SK"/>
        </a:p>
      </dgm:t>
    </dgm:pt>
    <dgm:pt modelId="{388AC1D2-490D-41DA-B0A0-77137284498E}">
      <dgm:prSet phldrT="[Text]" custT="1"/>
      <dgm:spPr/>
      <dgm:t>
        <a:bodyPr/>
        <a:lstStyle/>
        <a:p>
          <a:endParaRPr lang="sk-SK" sz="1600" b="1" dirty="0">
            <a:latin typeface="Arial Narrow" pitchFamily="34" charset="0"/>
          </a:endParaRPr>
        </a:p>
      </dgm:t>
    </dgm:pt>
    <dgm:pt modelId="{E35552A9-0E1E-4D90-AEDE-79384682D5B7}" type="parTrans" cxnId="{C7EEF5B2-5154-4DC2-9422-9BE0520AAFA0}">
      <dgm:prSet/>
      <dgm:spPr/>
      <dgm:t>
        <a:bodyPr/>
        <a:lstStyle/>
        <a:p>
          <a:endParaRPr lang="sk-SK"/>
        </a:p>
      </dgm:t>
    </dgm:pt>
    <dgm:pt modelId="{5FA9864F-D1BF-4295-A34A-50C800AA6392}" type="sibTrans" cxnId="{C7EEF5B2-5154-4DC2-9422-9BE0520AAFA0}">
      <dgm:prSet/>
      <dgm:spPr/>
      <dgm:t>
        <a:bodyPr/>
        <a:lstStyle/>
        <a:p>
          <a:endParaRPr lang="sk-SK"/>
        </a:p>
      </dgm:t>
    </dgm:pt>
    <dgm:pt modelId="{03B56E47-7F21-4D44-AC11-B7D10FB4FB17}">
      <dgm:prSet phldrT="[Text]" custT="1"/>
      <dgm:spPr/>
      <dgm:t>
        <a:bodyPr/>
        <a:lstStyle/>
        <a:p>
          <a:r>
            <a:rPr lang="sk-SK" sz="2000" b="1" dirty="0" smtClean="0">
              <a:latin typeface="Arial Narrow" pitchFamily="34" charset="0"/>
            </a:rPr>
            <a:t>Rôzne úlohy na opakovanie prvých 5 modulov</a:t>
          </a:r>
          <a:endParaRPr lang="sk-SK" sz="2000" b="1" dirty="0">
            <a:latin typeface="Arial Narrow" pitchFamily="34" charset="0"/>
          </a:endParaRPr>
        </a:p>
      </dgm:t>
    </dgm:pt>
    <dgm:pt modelId="{69A87FBB-EEB2-428D-BF18-F3EC1793C1F7}" type="sibTrans" cxnId="{A57CF8CB-DFB2-43C3-8FD4-EFC69173BF84}">
      <dgm:prSet/>
      <dgm:spPr/>
      <dgm:t>
        <a:bodyPr/>
        <a:lstStyle/>
        <a:p>
          <a:endParaRPr lang="sk-SK"/>
        </a:p>
      </dgm:t>
    </dgm:pt>
    <dgm:pt modelId="{0D908182-45FD-48B0-BA36-7F9B02F316C0}" type="parTrans" cxnId="{A57CF8CB-DFB2-43C3-8FD4-EFC69173BF84}">
      <dgm:prSet/>
      <dgm:spPr/>
      <dgm:t>
        <a:bodyPr/>
        <a:lstStyle/>
        <a:p>
          <a:endParaRPr lang="sk-SK"/>
        </a:p>
      </dgm:t>
    </dgm:pt>
    <dgm:pt modelId="{7F7F41B0-C448-40FF-8AA3-474E249E717F}">
      <dgm:prSet phldrT="[Text]" custT="1"/>
      <dgm:spPr/>
      <dgm:t>
        <a:bodyPr/>
        <a:lstStyle/>
        <a:p>
          <a:endParaRPr lang="sk-SK" sz="2400" b="1" dirty="0">
            <a:latin typeface="Arial Narrow" pitchFamily="34" charset="0"/>
          </a:endParaRPr>
        </a:p>
      </dgm:t>
    </dgm:pt>
    <dgm:pt modelId="{783F4A47-FA5A-4540-AF1F-AC0A4DD305A9}" type="sibTrans" cxnId="{2C804F11-01A9-430E-8AA6-B2C86AE21606}">
      <dgm:prSet/>
      <dgm:spPr/>
      <dgm:t>
        <a:bodyPr/>
        <a:lstStyle/>
        <a:p>
          <a:endParaRPr lang="sk-SK"/>
        </a:p>
      </dgm:t>
    </dgm:pt>
    <dgm:pt modelId="{FC3AB75C-5A1D-4183-92D7-1CCA4B78AC88}" type="parTrans" cxnId="{2C804F11-01A9-430E-8AA6-B2C86AE21606}">
      <dgm:prSet/>
      <dgm:spPr/>
      <dgm:t>
        <a:bodyPr/>
        <a:lstStyle/>
        <a:p>
          <a:endParaRPr lang="sk-SK"/>
        </a:p>
      </dgm:t>
    </dgm:pt>
    <dgm:pt modelId="{68613CE2-F588-400C-9A14-296CFB9329E1}">
      <dgm:prSet phldrT="[Text]"/>
      <dgm:spPr/>
      <dgm:t>
        <a:bodyPr/>
        <a:lstStyle/>
        <a:p>
          <a:endParaRPr lang="sk-SK" b="1" dirty="0">
            <a:latin typeface="Arial Narrow" pitchFamily="34" charset="0"/>
          </a:endParaRPr>
        </a:p>
      </dgm:t>
    </dgm:pt>
    <dgm:pt modelId="{9A8FFC63-D6FE-41C8-9743-7828BDD38369}" type="sibTrans" cxnId="{475C5A31-333B-4997-9C60-E51F19BF75FD}">
      <dgm:prSet/>
      <dgm:spPr/>
      <dgm:t>
        <a:bodyPr/>
        <a:lstStyle/>
        <a:p>
          <a:endParaRPr lang="sk-SK"/>
        </a:p>
      </dgm:t>
    </dgm:pt>
    <dgm:pt modelId="{009E3F1C-DFDF-45B9-98C9-0AE6A6BF672D}" type="parTrans" cxnId="{475C5A31-333B-4997-9C60-E51F19BF75FD}">
      <dgm:prSet/>
      <dgm:spPr/>
      <dgm:t>
        <a:bodyPr/>
        <a:lstStyle/>
        <a:p>
          <a:endParaRPr lang="sk-SK"/>
        </a:p>
      </dgm:t>
    </dgm:pt>
    <dgm:pt modelId="{95C1806C-EAA5-4722-9425-DDEE2D41F56C}" type="pres">
      <dgm:prSet presAssocID="{F77174FE-BB04-44C6-BCBC-498AAC92C85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299B297F-6D4F-4178-8F6F-1E57A4F1D4F7}" type="pres">
      <dgm:prSet presAssocID="{551252FA-C616-4E99-AB60-9FC8D5DFC367}" presName="composite" presStyleCnt="0"/>
      <dgm:spPr/>
    </dgm:pt>
    <dgm:pt modelId="{D3230528-4973-4DF7-8DAD-A80B91EED3DB}" type="pres">
      <dgm:prSet presAssocID="{551252FA-C616-4E99-AB60-9FC8D5DFC367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1EB1F53-6980-4125-A76B-435B4D39C7A3}" type="pres">
      <dgm:prSet presAssocID="{551252FA-C616-4E99-AB60-9FC8D5DFC367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8DA33D5-2EDB-4D08-BEC3-635F81F1DF1A}" type="pres">
      <dgm:prSet presAssocID="{551252FA-C616-4E99-AB60-9FC8D5DFC367}" presName="Accent" presStyleLbl="parChTrans1D1" presStyleIdx="0" presStyleCnt="3"/>
      <dgm:spPr/>
    </dgm:pt>
    <dgm:pt modelId="{2C2DA97C-993E-4A00-BFDB-A3ED6F14E8CE}" type="pres">
      <dgm:prSet presAssocID="{551252FA-C616-4E99-AB60-9FC8D5DFC367}" presName="Child" presStyleLbl="revTx" presStyleIdx="1" presStyleCnt="6" custScaleY="116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53090A6-8026-4705-9275-80492C1521A6}" type="pres">
      <dgm:prSet presAssocID="{CEF7581D-C877-42BB-B7EB-6CDA2EF771D5}" presName="sibTrans" presStyleCnt="0"/>
      <dgm:spPr/>
    </dgm:pt>
    <dgm:pt modelId="{ADE39DD3-8845-4C71-92B7-6C71629D7253}" type="pres">
      <dgm:prSet presAssocID="{FC59DD77-2769-49BA-BBE5-58F7497E667E}" presName="composite" presStyleCnt="0"/>
      <dgm:spPr/>
    </dgm:pt>
    <dgm:pt modelId="{D618BE5D-77AA-49D1-8938-40DE7248B383}" type="pres">
      <dgm:prSet presAssocID="{FC59DD77-2769-49BA-BBE5-58F7497E667E}" presName="FirstChild" presStyleLbl="revTx" presStyleIdx="2" presStyleCnt="6" custFlipHor="1" custScaleX="15916" custScaleY="66112" custLinFactY="77697" custLinFactNeighborX="-1861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D760ADE-911C-4DBB-95A4-98769B71EFE7}" type="pres">
      <dgm:prSet presAssocID="{FC59DD77-2769-49BA-BBE5-58F7497E667E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99C28F8-D586-43DB-9711-6B31CFF89DDA}" type="pres">
      <dgm:prSet presAssocID="{FC59DD77-2769-49BA-BBE5-58F7497E667E}" presName="Accent" presStyleLbl="parChTrans1D1" presStyleIdx="1" presStyleCnt="3"/>
      <dgm:spPr/>
    </dgm:pt>
    <dgm:pt modelId="{AE9EFEE6-8F47-4F2A-9932-634E71B2DACF}" type="pres">
      <dgm:prSet presAssocID="{FC59DD77-2769-49BA-BBE5-58F7497E667E}" presName="Child" presStyleLbl="revTx" presStyleIdx="3" presStyleCnt="6" custScaleY="529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E5C5053-2EA1-47F2-9742-BDA75EB77DB8}" type="pres">
      <dgm:prSet presAssocID="{7A3B0B41-390B-45FF-8721-EB68EC4371F5}" presName="sibTrans" presStyleCnt="0"/>
      <dgm:spPr/>
    </dgm:pt>
    <dgm:pt modelId="{57DBECBE-B2C1-4EAE-AEF6-4E80E636EFF3}" type="pres">
      <dgm:prSet presAssocID="{8EF44CCA-8FF8-4554-916F-8DDBA159BA58}" presName="composite" presStyleCnt="0"/>
      <dgm:spPr/>
    </dgm:pt>
    <dgm:pt modelId="{6A8B34CE-B2C3-45CA-9497-77347767C284}" type="pres">
      <dgm:prSet presAssocID="{8EF44CCA-8FF8-4554-916F-8DDBA159BA58}" presName="FirstChild" presStyleLbl="revTx" presStyleIdx="4" presStyleCnt="6" custAng="10800000" custFlipVert="1" custScaleX="60938" custScaleY="55612" custLinFactY="-100000" custLinFactNeighborX="-7458" custLinFactNeighborY="-118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1077AC7-BC4D-4EC1-B92E-01DE98258A03}" type="pres">
      <dgm:prSet presAssocID="{8EF44CCA-8FF8-4554-916F-8DDBA159BA5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101D0C1-901D-407C-9544-E0EAFD649DC0}" type="pres">
      <dgm:prSet presAssocID="{8EF44CCA-8FF8-4554-916F-8DDBA159BA58}" presName="Accent" presStyleLbl="parChTrans1D1" presStyleIdx="2" presStyleCnt="3"/>
      <dgm:spPr/>
    </dgm:pt>
    <dgm:pt modelId="{EC7953C5-32D8-4081-9C1B-BC6A4BD15F16}" type="pres">
      <dgm:prSet presAssocID="{8EF44CCA-8FF8-4554-916F-8DDBA159BA58}" presName="Child" presStyleLbl="revTx" presStyleIdx="5" presStyleCnt="6" custScaleY="40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7DF001A-FEE1-473C-989C-BD0B507455B5}" srcId="{F77174FE-BB04-44C6-BCBC-498AAC92C85E}" destId="{551252FA-C616-4E99-AB60-9FC8D5DFC367}" srcOrd="0" destOrd="0" parTransId="{D0EFDE41-F9E5-4729-B1E3-E62EE540DBF0}" sibTransId="{CEF7581D-C877-42BB-B7EB-6CDA2EF771D5}"/>
    <dgm:cxn modelId="{CFB541CF-5255-4500-B415-DCDF203A6F89}" type="presOf" srcId="{7B7138D1-0C95-46AD-A538-A9E1A1FA3BD7}" destId="{2C2DA97C-993E-4A00-BFDB-A3ED6F14E8CE}" srcOrd="0" destOrd="2" presId="urn:microsoft.com/office/officeart/2011/layout/TabList"/>
    <dgm:cxn modelId="{A57CF8CB-DFB2-43C3-8FD4-EFC69173BF84}" srcId="{FC59DD77-2769-49BA-BBE5-58F7497E667E}" destId="{03B56E47-7F21-4D44-AC11-B7D10FB4FB17}" srcOrd="1" destOrd="0" parTransId="{0D908182-45FD-48B0-BA36-7F9B02F316C0}" sibTransId="{69A87FBB-EEB2-428D-BF18-F3EC1793C1F7}"/>
    <dgm:cxn modelId="{54C776FF-76B5-4BE3-B614-724BF50F6540}" srcId="{551252FA-C616-4E99-AB60-9FC8D5DFC367}" destId="{B5A444CF-E8C2-418B-BA2E-38C78DCE08DF}" srcOrd="7" destOrd="0" parTransId="{D83801FF-9189-4EAC-B610-F58524F12610}" sibTransId="{E6B222CC-CC9A-4A2D-A24F-2A52B068B483}"/>
    <dgm:cxn modelId="{475C5A31-333B-4997-9C60-E51F19BF75FD}" srcId="{8EF44CCA-8FF8-4554-916F-8DDBA159BA58}" destId="{68613CE2-F588-400C-9A14-296CFB9329E1}" srcOrd="0" destOrd="0" parTransId="{009E3F1C-DFDF-45B9-98C9-0AE6A6BF672D}" sibTransId="{9A8FFC63-D6FE-41C8-9743-7828BDD38369}"/>
    <dgm:cxn modelId="{8E9F0A1A-1D0C-4AD0-B050-F4C56681540C}" srcId="{8EF44CCA-8FF8-4554-916F-8DDBA159BA58}" destId="{44B61D1C-473F-4ED3-8199-0AB1C3856E22}" srcOrd="1" destOrd="0" parTransId="{22B0A4FE-1087-432A-AC7B-FFEE163FE4E4}" sibTransId="{285E4B80-CEFA-4B48-B0A5-8E31BBA5E262}"/>
    <dgm:cxn modelId="{52F059E0-BA4D-4A00-9BF7-BF471FC0C12C}" type="presOf" srcId="{063152B9-A88A-4C51-A336-84B6CB228257}" destId="{2C2DA97C-993E-4A00-BFDB-A3ED6F14E8CE}" srcOrd="0" destOrd="4" presId="urn:microsoft.com/office/officeart/2011/layout/TabList"/>
    <dgm:cxn modelId="{6AB1FEED-3974-49AC-8FF8-08BC4F4B7BFB}" type="presOf" srcId="{DE105D7E-96C2-4EE8-A6D5-DABF88E7E9FF}" destId="{D3230528-4973-4DF7-8DAD-A80B91EED3DB}" srcOrd="0" destOrd="0" presId="urn:microsoft.com/office/officeart/2011/layout/TabList"/>
    <dgm:cxn modelId="{0BB5FC04-5661-4434-A48C-C487510FAB5D}" srcId="{551252FA-C616-4E99-AB60-9FC8D5DFC367}" destId="{DE105D7E-96C2-4EE8-A6D5-DABF88E7E9FF}" srcOrd="0" destOrd="0" parTransId="{26473709-E2C0-4CD3-A059-F6DDF97F2264}" sibTransId="{280D021E-5873-4A0F-BE03-55829ED6BED2}"/>
    <dgm:cxn modelId="{3065AAD0-D6F2-4F9E-A46E-44362141D520}" srcId="{551252FA-C616-4E99-AB60-9FC8D5DFC367}" destId="{063152B9-A88A-4C51-A336-84B6CB228257}" srcOrd="5" destOrd="0" parTransId="{9BE5141A-D723-4F64-B674-4FC81C33D1F7}" sibTransId="{69D7F0B5-ECD5-4C3E-81D1-87EF01F24F04}"/>
    <dgm:cxn modelId="{D5457763-B8AC-4A3D-8B10-544A33FD3935}" type="presOf" srcId="{8EF44CCA-8FF8-4554-916F-8DDBA159BA58}" destId="{51077AC7-BC4D-4EC1-B92E-01DE98258A03}" srcOrd="0" destOrd="0" presId="urn:microsoft.com/office/officeart/2011/layout/TabList"/>
    <dgm:cxn modelId="{DC468A0A-9058-4B3A-A14B-E76C10AFCBA7}" srcId="{551252FA-C616-4E99-AB60-9FC8D5DFC367}" destId="{08C86488-5B5F-46F8-8CDE-8B0D5E646FEE}" srcOrd="1" destOrd="0" parTransId="{D403A2C8-0520-4476-B8CC-15232FD1A64D}" sibTransId="{7990F213-C145-4C69-839E-EE2746B70814}"/>
    <dgm:cxn modelId="{2F261196-83EF-4D73-A442-31E9A5454FE0}" type="presOf" srcId="{03B56E47-7F21-4D44-AC11-B7D10FB4FB17}" destId="{AE9EFEE6-8F47-4F2A-9932-634E71B2DACF}" srcOrd="0" destOrd="0" presId="urn:microsoft.com/office/officeart/2011/layout/TabList"/>
    <dgm:cxn modelId="{2C804F11-01A9-430E-8AA6-B2C86AE21606}" srcId="{FC59DD77-2769-49BA-BBE5-58F7497E667E}" destId="{7F7F41B0-C448-40FF-8AA3-474E249E717F}" srcOrd="0" destOrd="0" parTransId="{FC3AB75C-5A1D-4183-92D7-1CCA4B78AC88}" sibTransId="{783F4A47-FA5A-4540-AF1F-AC0A4DD305A9}"/>
    <dgm:cxn modelId="{D64EFDDC-565B-4F9C-97DF-220D9F714CAD}" type="presOf" srcId="{388AC1D2-490D-41DA-B0A0-77137284498E}" destId="{2C2DA97C-993E-4A00-BFDB-A3ED6F14E8CE}" srcOrd="0" destOrd="5" presId="urn:microsoft.com/office/officeart/2011/layout/TabList"/>
    <dgm:cxn modelId="{E2199D34-2A9E-4454-B382-63388395777D}" type="presOf" srcId="{B5A444CF-E8C2-418B-BA2E-38C78DCE08DF}" destId="{2C2DA97C-993E-4A00-BFDB-A3ED6F14E8CE}" srcOrd="0" destOrd="6" presId="urn:microsoft.com/office/officeart/2011/layout/TabList"/>
    <dgm:cxn modelId="{A755D7A2-E8F3-417C-9F92-EEC85705ABA2}" srcId="{F77174FE-BB04-44C6-BCBC-498AAC92C85E}" destId="{8EF44CCA-8FF8-4554-916F-8DDBA159BA58}" srcOrd="2" destOrd="0" parTransId="{15454E91-D1D8-4A3C-9E57-EB7366063EAE}" sibTransId="{CAED4EBC-3C1C-40E4-A76D-FB51CA809EBC}"/>
    <dgm:cxn modelId="{C7EEF5B2-5154-4DC2-9422-9BE0520AAFA0}" srcId="{551252FA-C616-4E99-AB60-9FC8D5DFC367}" destId="{388AC1D2-490D-41DA-B0A0-77137284498E}" srcOrd="6" destOrd="0" parTransId="{E35552A9-0E1E-4D90-AEDE-79384682D5B7}" sibTransId="{5FA9864F-D1BF-4295-A34A-50C800AA6392}"/>
    <dgm:cxn modelId="{0A52FD75-111D-464D-B56B-05DD135A1E6C}" type="presOf" srcId="{F77174FE-BB04-44C6-BCBC-498AAC92C85E}" destId="{95C1806C-EAA5-4722-9425-DDEE2D41F56C}" srcOrd="0" destOrd="0" presId="urn:microsoft.com/office/officeart/2011/layout/TabList"/>
    <dgm:cxn modelId="{C0D80A6D-4C99-41F5-B360-999F24117674}" type="presOf" srcId="{FEE770B6-DFAA-4996-94DE-E0ADBA1EE934}" destId="{2C2DA97C-993E-4A00-BFDB-A3ED6F14E8CE}" srcOrd="0" destOrd="1" presId="urn:microsoft.com/office/officeart/2011/layout/TabList"/>
    <dgm:cxn modelId="{E7A2E44A-5CC2-40F5-AF1B-2B58D3EA93FC}" type="presOf" srcId="{68613CE2-F588-400C-9A14-296CFB9329E1}" destId="{6A8B34CE-B2C3-45CA-9497-77347767C284}" srcOrd="0" destOrd="0" presId="urn:microsoft.com/office/officeart/2011/layout/TabList"/>
    <dgm:cxn modelId="{FB21D2DA-3612-4449-A9BE-A258777259DA}" type="presOf" srcId="{81E030DA-0209-4FB1-854E-AB81547B74E8}" destId="{2C2DA97C-993E-4A00-BFDB-A3ED6F14E8CE}" srcOrd="0" destOrd="3" presId="urn:microsoft.com/office/officeart/2011/layout/TabList"/>
    <dgm:cxn modelId="{A1BFE021-B25B-4AB4-8DC9-6F1E4DE35CE5}" srcId="{551252FA-C616-4E99-AB60-9FC8D5DFC367}" destId="{81E030DA-0209-4FB1-854E-AB81547B74E8}" srcOrd="4" destOrd="0" parTransId="{D36B36C6-D1D5-43DA-87AD-DAFB630DE13B}" sibTransId="{6B5F1C40-0F7E-4616-9434-B0698F9634A5}"/>
    <dgm:cxn modelId="{DCEF9DC9-33A7-451D-8E68-BFA290D41982}" srcId="{551252FA-C616-4E99-AB60-9FC8D5DFC367}" destId="{FEE770B6-DFAA-4996-94DE-E0ADBA1EE934}" srcOrd="2" destOrd="0" parTransId="{500A9D5E-7197-43C6-A61C-8071F3188489}" sibTransId="{FB7C6A58-8A3F-4BE5-A6A5-51023A41FAAB}"/>
    <dgm:cxn modelId="{8203C66B-4B84-4C18-BAEF-A0BEB35AF82C}" type="presOf" srcId="{08C86488-5B5F-46F8-8CDE-8B0D5E646FEE}" destId="{2C2DA97C-993E-4A00-BFDB-A3ED6F14E8CE}" srcOrd="0" destOrd="0" presId="urn:microsoft.com/office/officeart/2011/layout/TabList"/>
    <dgm:cxn modelId="{E1D70D03-DC26-4D43-8A1C-1741F8F706FB}" srcId="{F77174FE-BB04-44C6-BCBC-498AAC92C85E}" destId="{FC59DD77-2769-49BA-BBE5-58F7497E667E}" srcOrd="1" destOrd="0" parTransId="{79468B18-F9CC-4794-A9D4-C193FCADC59D}" sibTransId="{7A3B0B41-390B-45FF-8721-EB68EC4371F5}"/>
    <dgm:cxn modelId="{8D1E6EC7-017F-41BB-8F99-ACD83974D520}" srcId="{551252FA-C616-4E99-AB60-9FC8D5DFC367}" destId="{7B7138D1-0C95-46AD-A538-A9E1A1FA3BD7}" srcOrd="3" destOrd="0" parTransId="{6E2190F8-CD0B-48F4-9323-1D6215D881D9}" sibTransId="{531C0AA3-0ABC-4F82-A371-78B56D759DCE}"/>
    <dgm:cxn modelId="{566DFD39-62E6-4F09-8528-742612FF4D7D}" type="presOf" srcId="{44B61D1C-473F-4ED3-8199-0AB1C3856E22}" destId="{EC7953C5-32D8-4081-9C1B-BC6A4BD15F16}" srcOrd="0" destOrd="0" presId="urn:microsoft.com/office/officeart/2011/layout/TabList"/>
    <dgm:cxn modelId="{7328265B-7F2D-4346-89D6-D752D28F2367}" type="presOf" srcId="{551252FA-C616-4E99-AB60-9FC8D5DFC367}" destId="{A1EB1F53-6980-4125-A76B-435B4D39C7A3}" srcOrd="0" destOrd="0" presId="urn:microsoft.com/office/officeart/2011/layout/TabList"/>
    <dgm:cxn modelId="{2DB952C1-FE56-4F2D-9AEE-A48BDAB9E472}" type="presOf" srcId="{FC59DD77-2769-49BA-BBE5-58F7497E667E}" destId="{2D760ADE-911C-4DBB-95A4-98769B71EFE7}" srcOrd="0" destOrd="0" presId="urn:microsoft.com/office/officeart/2011/layout/TabList"/>
    <dgm:cxn modelId="{EAF1E8DF-90FD-4E92-83A2-662D5668FF42}" type="presOf" srcId="{7F7F41B0-C448-40FF-8AA3-474E249E717F}" destId="{D618BE5D-77AA-49D1-8938-40DE7248B383}" srcOrd="0" destOrd="0" presId="urn:microsoft.com/office/officeart/2011/layout/TabList"/>
    <dgm:cxn modelId="{79E2AF8D-C81A-4210-80F8-A1F6C445B927}" type="presParOf" srcId="{95C1806C-EAA5-4722-9425-DDEE2D41F56C}" destId="{299B297F-6D4F-4178-8F6F-1E57A4F1D4F7}" srcOrd="0" destOrd="0" presId="urn:microsoft.com/office/officeart/2011/layout/TabList"/>
    <dgm:cxn modelId="{964B7F91-BD34-4F09-A1D8-631F05690FB4}" type="presParOf" srcId="{299B297F-6D4F-4178-8F6F-1E57A4F1D4F7}" destId="{D3230528-4973-4DF7-8DAD-A80B91EED3DB}" srcOrd="0" destOrd="0" presId="urn:microsoft.com/office/officeart/2011/layout/TabList"/>
    <dgm:cxn modelId="{126A8248-27F8-4356-A8A0-A422213038E2}" type="presParOf" srcId="{299B297F-6D4F-4178-8F6F-1E57A4F1D4F7}" destId="{A1EB1F53-6980-4125-A76B-435B4D39C7A3}" srcOrd="1" destOrd="0" presId="urn:microsoft.com/office/officeart/2011/layout/TabList"/>
    <dgm:cxn modelId="{6E84CA88-14C9-42C4-8873-0C9C2AD7C02B}" type="presParOf" srcId="{299B297F-6D4F-4178-8F6F-1E57A4F1D4F7}" destId="{A8DA33D5-2EDB-4D08-BEC3-635F81F1DF1A}" srcOrd="2" destOrd="0" presId="urn:microsoft.com/office/officeart/2011/layout/TabList"/>
    <dgm:cxn modelId="{3031C7DF-45A6-4BC6-A9DE-C496C0977F2A}" type="presParOf" srcId="{95C1806C-EAA5-4722-9425-DDEE2D41F56C}" destId="{2C2DA97C-993E-4A00-BFDB-A3ED6F14E8CE}" srcOrd="1" destOrd="0" presId="urn:microsoft.com/office/officeart/2011/layout/TabList"/>
    <dgm:cxn modelId="{C8FE2891-E182-41E1-8499-B6B97F279A26}" type="presParOf" srcId="{95C1806C-EAA5-4722-9425-DDEE2D41F56C}" destId="{153090A6-8026-4705-9275-80492C1521A6}" srcOrd="2" destOrd="0" presId="urn:microsoft.com/office/officeart/2011/layout/TabList"/>
    <dgm:cxn modelId="{582317F2-FE58-4405-ADCD-93A3E4F4DD53}" type="presParOf" srcId="{95C1806C-EAA5-4722-9425-DDEE2D41F56C}" destId="{ADE39DD3-8845-4C71-92B7-6C71629D7253}" srcOrd="3" destOrd="0" presId="urn:microsoft.com/office/officeart/2011/layout/TabList"/>
    <dgm:cxn modelId="{2C6F2526-E351-4792-946C-E98B439AB315}" type="presParOf" srcId="{ADE39DD3-8845-4C71-92B7-6C71629D7253}" destId="{D618BE5D-77AA-49D1-8938-40DE7248B383}" srcOrd="0" destOrd="0" presId="urn:microsoft.com/office/officeart/2011/layout/TabList"/>
    <dgm:cxn modelId="{47BD011E-E8C8-4701-BB62-252F7A99D20A}" type="presParOf" srcId="{ADE39DD3-8845-4C71-92B7-6C71629D7253}" destId="{2D760ADE-911C-4DBB-95A4-98769B71EFE7}" srcOrd="1" destOrd="0" presId="urn:microsoft.com/office/officeart/2011/layout/TabList"/>
    <dgm:cxn modelId="{1CB44315-1E60-46D0-9E28-25C3C0BC8ECB}" type="presParOf" srcId="{ADE39DD3-8845-4C71-92B7-6C71629D7253}" destId="{999C28F8-D586-43DB-9711-6B31CFF89DDA}" srcOrd="2" destOrd="0" presId="urn:microsoft.com/office/officeart/2011/layout/TabList"/>
    <dgm:cxn modelId="{433B492D-C979-4B56-B0A5-64881FD4B73B}" type="presParOf" srcId="{95C1806C-EAA5-4722-9425-DDEE2D41F56C}" destId="{AE9EFEE6-8F47-4F2A-9932-634E71B2DACF}" srcOrd="4" destOrd="0" presId="urn:microsoft.com/office/officeart/2011/layout/TabList"/>
    <dgm:cxn modelId="{B1C7EA27-B901-4DFB-A222-5D1D46CAEA2B}" type="presParOf" srcId="{95C1806C-EAA5-4722-9425-DDEE2D41F56C}" destId="{FE5C5053-2EA1-47F2-9742-BDA75EB77DB8}" srcOrd="5" destOrd="0" presId="urn:microsoft.com/office/officeart/2011/layout/TabList"/>
    <dgm:cxn modelId="{BEEFA4DD-10C4-47FE-B82E-2CFAF712B68D}" type="presParOf" srcId="{95C1806C-EAA5-4722-9425-DDEE2D41F56C}" destId="{57DBECBE-B2C1-4EAE-AEF6-4E80E636EFF3}" srcOrd="6" destOrd="0" presId="urn:microsoft.com/office/officeart/2011/layout/TabList"/>
    <dgm:cxn modelId="{7F95B093-4C9B-4554-AB80-E4D988699258}" type="presParOf" srcId="{57DBECBE-B2C1-4EAE-AEF6-4E80E636EFF3}" destId="{6A8B34CE-B2C3-45CA-9497-77347767C284}" srcOrd="0" destOrd="0" presId="urn:microsoft.com/office/officeart/2011/layout/TabList"/>
    <dgm:cxn modelId="{34A3261A-1EC7-4409-ACAB-DDA47028D6A5}" type="presParOf" srcId="{57DBECBE-B2C1-4EAE-AEF6-4E80E636EFF3}" destId="{51077AC7-BC4D-4EC1-B92E-01DE98258A03}" srcOrd="1" destOrd="0" presId="urn:microsoft.com/office/officeart/2011/layout/TabList"/>
    <dgm:cxn modelId="{EB4B83F7-F5DE-456C-9AFA-F67E2FA19732}" type="presParOf" srcId="{57DBECBE-B2C1-4EAE-AEF6-4E80E636EFF3}" destId="{A101D0C1-901D-407C-9544-E0EAFD649DC0}" srcOrd="2" destOrd="0" presId="urn:microsoft.com/office/officeart/2011/layout/TabList"/>
    <dgm:cxn modelId="{105D824C-E339-4DEC-B98C-584E622B8CAC}" type="presParOf" srcId="{95C1806C-EAA5-4722-9425-DDEE2D41F56C}" destId="{EC7953C5-32D8-4081-9C1B-BC6A4BD15F1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1D0C1-901D-407C-9544-E0EAFD649DC0}">
      <dsp:nvSpPr>
        <dsp:cNvPr id="0" name=""/>
        <dsp:cNvSpPr/>
      </dsp:nvSpPr>
      <dsp:spPr>
        <a:xfrm>
          <a:off x="0" y="3771583"/>
          <a:ext cx="64807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C28F8-D586-43DB-9711-6B31CFF89DDA}">
      <dsp:nvSpPr>
        <dsp:cNvPr id="0" name=""/>
        <dsp:cNvSpPr/>
      </dsp:nvSpPr>
      <dsp:spPr>
        <a:xfrm>
          <a:off x="0" y="2546680"/>
          <a:ext cx="64807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A33D5-2EDB-4D08-BEC3-635F81F1DF1A}">
      <dsp:nvSpPr>
        <dsp:cNvPr id="0" name=""/>
        <dsp:cNvSpPr/>
      </dsp:nvSpPr>
      <dsp:spPr>
        <a:xfrm>
          <a:off x="0" y="583252"/>
          <a:ext cx="64807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30528-4973-4DF7-8DAD-A80B91EED3DB}">
      <dsp:nvSpPr>
        <dsp:cNvPr id="0" name=""/>
        <dsp:cNvSpPr/>
      </dsp:nvSpPr>
      <dsp:spPr>
        <a:xfrm>
          <a:off x="1684987" y="2464"/>
          <a:ext cx="4795732" cy="58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>
              <a:latin typeface="Arial Narrow" pitchFamily="34" charset="0"/>
            </a:rPr>
            <a:t>    Moduly 1 – 5  a  7 – 11 obsahujú: </a:t>
          </a:r>
          <a:endParaRPr lang="sk-SK" sz="2400" b="1" kern="1200" dirty="0">
            <a:latin typeface="Arial Narrow" pitchFamily="34" charset="0"/>
          </a:endParaRPr>
        </a:p>
      </dsp:txBody>
      <dsp:txXfrm>
        <a:off x="1684987" y="2464"/>
        <a:ext cx="4795732" cy="580787"/>
      </dsp:txXfrm>
    </dsp:sp>
    <dsp:sp modelId="{A1EB1F53-6980-4125-A76B-435B4D39C7A3}">
      <dsp:nvSpPr>
        <dsp:cNvPr id="0" name=""/>
        <dsp:cNvSpPr/>
      </dsp:nvSpPr>
      <dsp:spPr>
        <a:xfrm>
          <a:off x="0" y="2464"/>
          <a:ext cx="1684987" cy="5807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/>
            <a:t>12 modulov</a:t>
          </a:r>
          <a:endParaRPr lang="sk-SK" sz="2400" b="1" kern="1200" dirty="0"/>
        </a:p>
      </dsp:txBody>
      <dsp:txXfrm>
        <a:off x="28357" y="30821"/>
        <a:ext cx="1628273" cy="552430"/>
      </dsp:txXfrm>
    </dsp:sp>
    <dsp:sp modelId="{2C2DA97C-993E-4A00-BFDB-A3ED6F14E8CE}">
      <dsp:nvSpPr>
        <dsp:cNvPr id="0" name=""/>
        <dsp:cNvSpPr/>
      </dsp:nvSpPr>
      <dsp:spPr>
        <a:xfrm>
          <a:off x="0" y="583252"/>
          <a:ext cx="6480720" cy="135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dirty="0" smtClean="0">
              <a:latin typeface="Arial Narrow" pitchFamily="34" charset="0"/>
            </a:rPr>
            <a:t>Odborné články</a:t>
          </a:r>
          <a:endParaRPr lang="sk-SK" sz="2000" b="1" kern="1200" dirty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dirty="0" smtClean="0">
              <a:latin typeface="Arial Narrow" pitchFamily="34" charset="0"/>
            </a:rPr>
            <a:t>Odborné cvičenia</a:t>
          </a:r>
          <a:endParaRPr lang="sk-SK" sz="2000" b="1" kern="1200" dirty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dirty="0" smtClean="0">
              <a:latin typeface="Arial Narrow" pitchFamily="34" charset="0"/>
            </a:rPr>
            <a:t>Obrázky, videá, simulácie</a:t>
          </a:r>
          <a:endParaRPr lang="sk-SK" sz="2000" b="1" kern="1200" dirty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dirty="0" smtClean="0">
              <a:latin typeface="Arial Narrow" pitchFamily="34" charset="0"/>
            </a:rPr>
            <a:t>Úlohy na precvičenie a pochopenie odbornej stránky učiva</a:t>
          </a:r>
          <a:endParaRPr lang="sk-SK" sz="20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600" b="1" kern="1200" dirty="0">
            <a:latin typeface="Arial Narrow" pitchFamily="34" charset="0"/>
          </a:endParaRPr>
        </a:p>
      </dsp:txBody>
      <dsp:txXfrm>
        <a:off x="0" y="583252"/>
        <a:ext cx="6480720" cy="1353600"/>
      </dsp:txXfrm>
    </dsp:sp>
    <dsp:sp modelId="{D618BE5D-77AA-49D1-8938-40DE7248B383}">
      <dsp:nvSpPr>
        <dsp:cNvPr id="0" name=""/>
        <dsp:cNvSpPr/>
      </dsp:nvSpPr>
      <dsp:spPr>
        <a:xfrm flipH="1">
          <a:off x="2808291" y="3096343"/>
          <a:ext cx="763288" cy="383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400" b="1" kern="1200" dirty="0">
            <a:latin typeface="Arial Narrow" pitchFamily="34" charset="0"/>
          </a:endParaRPr>
        </a:p>
      </dsp:txBody>
      <dsp:txXfrm>
        <a:off x="2808291" y="3096343"/>
        <a:ext cx="763288" cy="383970"/>
      </dsp:txXfrm>
    </dsp:sp>
    <dsp:sp modelId="{2D760ADE-911C-4DBB-95A4-98769B71EFE7}">
      <dsp:nvSpPr>
        <dsp:cNvPr id="0" name=""/>
        <dsp:cNvSpPr/>
      </dsp:nvSpPr>
      <dsp:spPr>
        <a:xfrm>
          <a:off x="0" y="1965892"/>
          <a:ext cx="1684987" cy="5807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/>
            <a:t>Modul 6</a:t>
          </a:r>
          <a:endParaRPr lang="sk-SK" sz="2400" b="1" kern="1200" dirty="0"/>
        </a:p>
      </dsp:txBody>
      <dsp:txXfrm>
        <a:off x="28357" y="1994249"/>
        <a:ext cx="1628273" cy="552430"/>
      </dsp:txXfrm>
    </dsp:sp>
    <dsp:sp modelId="{AE9EFEE6-8F47-4F2A-9932-634E71B2DACF}">
      <dsp:nvSpPr>
        <dsp:cNvPr id="0" name=""/>
        <dsp:cNvSpPr/>
      </dsp:nvSpPr>
      <dsp:spPr>
        <a:xfrm>
          <a:off x="0" y="2546680"/>
          <a:ext cx="6480720" cy="61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dirty="0" smtClean="0">
              <a:latin typeface="Arial Narrow" pitchFamily="34" charset="0"/>
            </a:rPr>
            <a:t>Rôzne úlohy na opakovanie prvých 5 modulov</a:t>
          </a:r>
          <a:endParaRPr lang="sk-SK" sz="2000" b="1" kern="1200" dirty="0">
            <a:latin typeface="Arial Narrow" pitchFamily="34" charset="0"/>
          </a:endParaRPr>
        </a:p>
      </dsp:txBody>
      <dsp:txXfrm>
        <a:off x="0" y="2546680"/>
        <a:ext cx="6480720" cy="615076"/>
      </dsp:txXfrm>
    </dsp:sp>
    <dsp:sp modelId="{6A8B34CE-B2C3-45CA-9497-77347767C284}">
      <dsp:nvSpPr>
        <dsp:cNvPr id="0" name=""/>
        <dsp:cNvSpPr/>
      </dsp:nvSpPr>
      <dsp:spPr>
        <a:xfrm rot="10800000" flipV="1">
          <a:off x="2263976" y="2053277"/>
          <a:ext cx="2922423" cy="32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b="1" kern="1200" dirty="0">
            <a:latin typeface="Arial Narrow" pitchFamily="34" charset="0"/>
          </a:endParaRPr>
        </a:p>
      </dsp:txBody>
      <dsp:txXfrm rot="-10800000">
        <a:off x="2263976" y="2053277"/>
        <a:ext cx="2922423" cy="322987"/>
      </dsp:txXfrm>
    </dsp:sp>
    <dsp:sp modelId="{51077AC7-BC4D-4EC1-B92E-01DE98258A03}">
      <dsp:nvSpPr>
        <dsp:cNvPr id="0" name=""/>
        <dsp:cNvSpPr/>
      </dsp:nvSpPr>
      <dsp:spPr>
        <a:xfrm>
          <a:off x="0" y="3190796"/>
          <a:ext cx="1684987" cy="5807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>
              <a:latin typeface="+mn-lt"/>
            </a:rPr>
            <a:t>Modul 12</a:t>
          </a:r>
          <a:endParaRPr lang="sk-SK" sz="2400" b="1" kern="1200" dirty="0">
            <a:latin typeface="+mn-lt"/>
          </a:endParaRPr>
        </a:p>
      </dsp:txBody>
      <dsp:txXfrm>
        <a:off x="28357" y="3219153"/>
        <a:ext cx="1628273" cy="552430"/>
      </dsp:txXfrm>
    </dsp:sp>
    <dsp:sp modelId="{EC7953C5-32D8-4081-9C1B-BC6A4BD15F16}">
      <dsp:nvSpPr>
        <dsp:cNvPr id="0" name=""/>
        <dsp:cNvSpPr/>
      </dsp:nvSpPr>
      <dsp:spPr>
        <a:xfrm>
          <a:off x="0" y="3771583"/>
          <a:ext cx="6480720" cy="474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dirty="0" smtClean="0">
              <a:latin typeface="Arial Narrow" pitchFamily="34" charset="0"/>
            </a:rPr>
            <a:t>Opakovanie učiva celého ročníka</a:t>
          </a:r>
          <a:endParaRPr lang="sk-SK" sz="2000" b="1" kern="1200" dirty="0">
            <a:latin typeface="Arial Narrow" pitchFamily="34" charset="0"/>
          </a:endParaRPr>
        </a:p>
      </dsp:txBody>
      <dsp:txXfrm>
        <a:off x="0" y="3771583"/>
        <a:ext cx="6480720" cy="474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Zoznam kariet"/>
  <dgm:desc val="Používa sa na zobrazenie nesekvenčných alebo zoskupených blokov informácií. Vhodný na zoznamy s malým množstvom textu úrovne 1. Prvý text úrovne 2 sa zobrazí vedľa textu úrovne 1 a zvyšný text úrovne 2 sa zobrazí pod textom úrovne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D83FDC75-7F73-4A4A-A77C-09AADF00E0EA}" type="datetimeFigureOut">
              <a:rPr lang="sk-SK" smtClean="0"/>
              <a:pPr/>
              <a:t>17. 3. 2013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459226BF-1F13-42D3-80DC-373E7ADD1EBC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330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75693FD4-8F83-4EF7-AC3F-0DC0388986B0}" type="slidenum"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99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sk-SK" sz="12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dirty="0" smtClean="0"/>
              <a:t>Pre každú z tém je dobré použiť hlavičku sekcie, aby bol prechod jasne rozpoznateľný pre divákov. 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10</a:t>
            </a:fld>
            <a:endParaRPr lang="sk-S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Buďte struční. Krátky text vám umožní používať väčšiu veľkosť písma.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sk-SK" dirty="0" smtClean="0"/>
              <a:t>Microsoft </a:t>
            </a:r>
            <a:r>
              <a:rPr lang="sk-SK" b="1" dirty="0" smtClean="0"/>
              <a:t>Inžinierska výnimočnosť</a:t>
            </a:r>
            <a:endParaRPr lang="sk-SK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k-SK" dirty="0" smtClean="0"/>
              <a:t>Dôverné informácie spoločnosti Microsoft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sk-SK" smtClean="0"/>
              <a:pPr/>
              <a:t>29</a:t>
            </a:fld>
            <a:endParaRPr lang="sk-SK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sk-S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sk-SK" dirty="0" smtClean="0"/>
              <a:t>Microsoft </a:t>
            </a:r>
            <a:r>
              <a:rPr lang="sk-SK" b="1" dirty="0" smtClean="0"/>
              <a:t>Inžinierska výnimočnosť</a:t>
            </a:r>
            <a:endParaRPr lang="sk-SK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k-SK" dirty="0" smtClean="0"/>
              <a:t>Dôverné informácie spoločnosti Microsoft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sk-SK" smtClean="0"/>
              <a:pPr/>
              <a:t>30</a:t>
            </a:fld>
            <a:endParaRPr lang="sk-SK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sk-SK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sk-SK" dirty="0" smtClean="0"/>
              <a:t>Microsoft </a:t>
            </a:r>
            <a:r>
              <a:rPr lang="sk-SK" b="1" dirty="0" smtClean="0"/>
              <a:t>Inžinierska výnimočnosť</a:t>
            </a:r>
            <a:endParaRPr lang="sk-SK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k-SK" dirty="0" smtClean="0"/>
              <a:t>Dôverné informácie spoločnosti Microsoft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sk-SK" smtClean="0"/>
              <a:pPr/>
              <a:t>31</a:t>
            </a:fld>
            <a:endParaRPr lang="sk-SK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sk-SK" b="1" cap="small" baseline="0">
                <a:solidFill>
                  <a:srgbClr val="003300"/>
                </a:solidFill>
              </a:defRPr>
            </a:lvl1pPr>
          </a:lstStyle>
          <a:p>
            <a:r>
              <a:rPr lang="sk-SK"/>
              <a:t>Upravte štýl predlohy nadpisov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sk-SK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sk-SK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sk-SK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sk-SK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sk-SK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sk-SK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sk-SK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sk-SK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sk-SK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sk-SK" sz="2000" baseline="0"/>
            </a:lvl1pPr>
          </a:lstStyle>
          <a:p>
            <a:r>
              <a:rPr lang="sk-SK"/>
              <a:t>Logo spoločnosti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ba poza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sk-SK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sk-SK"/>
              <a:t>Upravte štýl predlohy nadpisov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sk-SK" sz="1800"/>
            </a:lvl1pPr>
          </a:lstStyle>
          <a:p>
            <a:r>
              <a:rPr lang="sk-SK"/>
              <a:t>Logo spoločnosti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sk-SK"/>
            </a:lvl1pPr>
          </a:lstStyle>
          <a:p>
            <a:r>
              <a:rPr lang="sk-SK"/>
              <a:t>Upravte štýl predlohy nadpisov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sk-SK" sz="3200">
                <a:latin typeface="+mn-lt"/>
              </a:defRPr>
            </a:lvl1pPr>
            <a:lvl2pPr latinLnBrk="0">
              <a:defRPr lang="sk-SK" sz="2800">
                <a:latin typeface="+mn-lt"/>
              </a:defRPr>
            </a:lvl2pPr>
            <a:lvl3pPr latinLnBrk="0">
              <a:defRPr lang="sk-SK" sz="2400">
                <a:latin typeface="+mn-lt"/>
              </a:defRPr>
            </a:lvl3pPr>
            <a:lvl4pPr latinLnBrk="0">
              <a:defRPr lang="sk-SK" sz="2400">
                <a:latin typeface="+mn-lt"/>
              </a:defRPr>
            </a:lvl4pPr>
            <a:lvl5pPr latinLnBrk="0">
              <a:defRPr lang="sk-SK" sz="2400">
                <a:latin typeface="+mn-lt"/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sk-SK" sz="2800"/>
            </a:lvl1pPr>
            <a:lvl2pPr latinLnBrk="0">
              <a:defRPr lang="sk-SK" sz="2400"/>
            </a:lvl2pPr>
            <a:lvl3pPr latinLnBrk="0">
              <a:defRPr lang="sk-SK" sz="2000"/>
            </a:lvl3pPr>
            <a:lvl4pPr latinLnBrk="0">
              <a:defRPr lang="sk-SK" sz="1800"/>
            </a:lvl4pPr>
            <a:lvl5pPr latinLnBrk="0">
              <a:defRPr lang="sk-SK" sz="1800"/>
            </a:lvl5pPr>
            <a:lvl6pPr latinLnBrk="0">
              <a:defRPr lang="sk-SK" sz="1800"/>
            </a:lvl6pPr>
            <a:lvl7pPr latinLnBrk="0">
              <a:defRPr lang="sk-SK" sz="1800"/>
            </a:lvl7pPr>
            <a:lvl8pPr latinLnBrk="0">
              <a:defRPr lang="sk-SK" sz="1800"/>
            </a:lvl8pPr>
            <a:lvl9pPr latinLnBrk="0">
              <a:defRPr lang="sk-SK"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sk-SK" sz="2800"/>
            </a:lvl1pPr>
            <a:lvl2pPr latinLnBrk="0">
              <a:defRPr lang="sk-SK" sz="2400"/>
            </a:lvl2pPr>
            <a:lvl3pPr latinLnBrk="0">
              <a:defRPr lang="sk-SK" sz="2000"/>
            </a:lvl3pPr>
            <a:lvl4pPr latinLnBrk="0">
              <a:defRPr lang="sk-SK" sz="1800"/>
            </a:lvl4pPr>
            <a:lvl5pPr latinLnBrk="0">
              <a:defRPr lang="sk-SK" sz="1800"/>
            </a:lvl5pPr>
            <a:lvl6pPr latinLnBrk="0">
              <a:defRPr lang="sk-SK" sz="1800"/>
            </a:lvl6pPr>
            <a:lvl7pPr latinLnBrk="0">
              <a:defRPr lang="sk-SK" sz="1800"/>
            </a:lvl7pPr>
            <a:lvl8pPr latinLnBrk="0">
              <a:defRPr lang="sk-SK" sz="1800"/>
            </a:lvl8pPr>
            <a:lvl9pPr latinLnBrk="0">
              <a:defRPr lang="sk-SK"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sk-SK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sk-SK" sz="2400" b="1"/>
            </a:lvl1pPr>
            <a:lvl2pPr marL="457200" indent="0" latinLnBrk="0">
              <a:buNone/>
              <a:defRPr lang="sk-SK" sz="2000" b="1"/>
            </a:lvl2pPr>
            <a:lvl3pPr marL="914400" indent="0" latinLnBrk="0">
              <a:buNone/>
              <a:defRPr lang="sk-SK" sz="1800" b="1"/>
            </a:lvl3pPr>
            <a:lvl4pPr marL="1371600" indent="0" latinLnBrk="0">
              <a:buNone/>
              <a:defRPr lang="sk-SK" sz="1600" b="1"/>
            </a:lvl4pPr>
            <a:lvl5pPr marL="1828800" indent="0" latinLnBrk="0">
              <a:buNone/>
              <a:defRPr lang="sk-SK" sz="1600" b="1"/>
            </a:lvl5pPr>
            <a:lvl6pPr marL="2286000" indent="0" latinLnBrk="0">
              <a:buNone/>
              <a:defRPr lang="sk-SK" sz="1600" b="1"/>
            </a:lvl6pPr>
            <a:lvl7pPr marL="2743200" indent="0" latinLnBrk="0">
              <a:buNone/>
              <a:defRPr lang="sk-SK" sz="1600" b="1"/>
            </a:lvl7pPr>
            <a:lvl8pPr marL="3200400" indent="0" latinLnBrk="0">
              <a:buNone/>
              <a:defRPr lang="sk-SK" sz="1600" b="1"/>
            </a:lvl8pPr>
            <a:lvl9pPr marL="3657600" indent="0" latinLnBrk="0">
              <a:buNone/>
              <a:defRPr lang="sk-SK"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sk-SK" sz="2400"/>
            </a:lvl1pPr>
            <a:lvl2pPr latinLnBrk="0">
              <a:defRPr lang="sk-SK" sz="2000"/>
            </a:lvl2pPr>
            <a:lvl3pPr latinLnBrk="0">
              <a:defRPr lang="sk-SK" sz="1800"/>
            </a:lvl3pPr>
            <a:lvl4pPr latinLnBrk="0">
              <a:defRPr lang="sk-SK" sz="1600"/>
            </a:lvl4pPr>
            <a:lvl5pPr latinLnBrk="0">
              <a:defRPr lang="sk-SK" sz="1600"/>
            </a:lvl5pPr>
            <a:lvl6pPr latinLnBrk="0">
              <a:defRPr lang="sk-SK" sz="1600"/>
            </a:lvl6pPr>
            <a:lvl7pPr latinLnBrk="0">
              <a:defRPr lang="sk-SK" sz="1600"/>
            </a:lvl7pPr>
            <a:lvl8pPr latinLnBrk="0">
              <a:defRPr lang="sk-SK" sz="1600"/>
            </a:lvl8pPr>
            <a:lvl9pPr latinLnBrk="0">
              <a:defRPr lang="sk-SK"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sk-SK" sz="2400" b="1"/>
            </a:lvl1pPr>
            <a:lvl2pPr marL="457200" indent="0" latinLnBrk="0">
              <a:buNone/>
              <a:defRPr lang="sk-SK" sz="2000" b="1"/>
            </a:lvl2pPr>
            <a:lvl3pPr marL="914400" indent="0" latinLnBrk="0">
              <a:buNone/>
              <a:defRPr lang="sk-SK" sz="1800" b="1"/>
            </a:lvl3pPr>
            <a:lvl4pPr marL="1371600" indent="0" latinLnBrk="0">
              <a:buNone/>
              <a:defRPr lang="sk-SK" sz="1600" b="1"/>
            </a:lvl4pPr>
            <a:lvl5pPr marL="1828800" indent="0" latinLnBrk="0">
              <a:buNone/>
              <a:defRPr lang="sk-SK" sz="1600" b="1"/>
            </a:lvl5pPr>
            <a:lvl6pPr marL="2286000" indent="0" latinLnBrk="0">
              <a:buNone/>
              <a:defRPr lang="sk-SK" sz="1600" b="1"/>
            </a:lvl6pPr>
            <a:lvl7pPr marL="2743200" indent="0" latinLnBrk="0">
              <a:buNone/>
              <a:defRPr lang="sk-SK" sz="1600" b="1"/>
            </a:lvl7pPr>
            <a:lvl8pPr marL="3200400" indent="0" latinLnBrk="0">
              <a:buNone/>
              <a:defRPr lang="sk-SK" sz="1600" b="1"/>
            </a:lvl8pPr>
            <a:lvl9pPr marL="3657600" indent="0" latinLnBrk="0">
              <a:buNone/>
              <a:defRPr lang="sk-SK"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sk-SK" sz="2400"/>
            </a:lvl1pPr>
            <a:lvl2pPr latinLnBrk="0">
              <a:defRPr lang="sk-SK" sz="2000"/>
            </a:lvl2pPr>
            <a:lvl3pPr latinLnBrk="0">
              <a:defRPr lang="sk-SK" sz="1800"/>
            </a:lvl3pPr>
            <a:lvl4pPr latinLnBrk="0">
              <a:defRPr lang="sk-SK" sz="1600"/>
            </a:lvl4pPr>
            <a:lvl5pPr latinLnBrk="0">
              <a:defRPr lang="sk-SK" sz="1600"/>
            </a:lvl5pPr>
            <a:lvl6pPr latinLnBrk="0">
              <a:defRPr lang="sk-SK" sz="1600"/>
            </a:lvl6pPr>
            <a:lvl7pPr latinLnBrk="0">
              <a:defRPr lang="sk-SK" sz="1600"/>
            </a:lvl7pPr>
            <a:lvl8pPr latinLnBrk="0">
              <a:defRPr lang="sk-SK" sz="1600"/>
            </a:lvl8pPr>
            <a:lvl9pPr latinLnBrk="0">
              <a:defRPr lang="sk-SK"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sk-SK"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sk-SK" sz="3200"/>
            </a:lvl1pPr>
            <a:lvl2pPr latinLnBrk="0">
              <a:defRPr lang="sk-SK" sz="2800"/>
            </a:lvl2pPr>
            <a:lvl3pPr latinLnBrk="0">
              <a:defRPr lang="sk-SK" sz="2400"/>
            </a:lvl3pPr>
            <a:lvl4pPr latinLnBrk="0">
              <a:defRPr lang="sk-SK" sz="2000"/>
            </a:lvl4pPr>
            <a:lvl5pPr latinLnBrk="0">
              <a:defRPr lang="sk-SK" sz="2000"/>
            </a:lvl5pPr>
            <a:lvl6pPr latinLnBrk="0">
              <a:defRPr lang="sk-SK" sz="2000"/>
            </a:lvl6pPr>
            <a:lvl7pPr latinLnBrk="0">
              <a:defRPr lang="sk-SK" sz="2000"/>
            </a:lvl7pPr>
            <a:lvl8pPr latinLnBrk="0">
              <a:defRPr lang="sk-SK" sz="2000"/>
            </a:lvl8pPr>
            <a:lvl9pPr latinLnBrk="0">
              <a:defRPr lang="sk-SK"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sk-SK" sz="1400"/>
            </a:lvl1pPr>
            <a:lvl2pPr marL="457200" indent="0" latinLnBrk="0">
              <a:buNone/>
              <a:defRPr lang="sk-SK" sz="1200"/>
            </a:lvl2pPr>
            <a:lvl3pPr marL="914400" indent="0" latinLnBrk="0">
              <a:buNone/>
              <a:defRPr lang="sk-SK" sz="1000"/>
            </a:lvl3pPr>
            <a:lvl4pPr marL="1371600" indent="0" latinLnBrk="0">
              <a:buNone/>
              <a:defRPr lang="sk-SK" sz="900"/>
            </a:lvl4pPr>
            <a:lvl5pPr marL="1828800" indent="0" latinLnBrk="0">
              <a:buNone/>
              <a:defRPr lang="sk-SK" sz="900"/>
            </a:lvl5pPr>
            <a:lvl6pPr marL="2286000" indent="0" latinLnBrk="0">
              <a:buNone/>
              <a:defRPr lang="sk-SK" sz="900"/>
            </a:lvl6pPr>
            <a:lvl7pPr marL="2743200" indent="0" latinLnBrk="0">
              <a:buNone/>
              <a:defRPr lang="sk-SK" sz="900"/>
            </a:lvl7pPr>
            <a:lvl8pPr marL="3200400" indent="0" latinLnBrk="0">
              <a:buNone/>
              <a:defRPr lang="sk-SK" sz="900"/>
            </a:lvl8pPr>
            <a:lvl9pPr marL="3657600" indent="0" latinLnBrk="0">
              <a:buNone/>
              <a:defRPr lang="sk-SK"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sk-SK"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sk-SK" sz="3200"/>
            </a:lvl1pPr>
            <a:lvl2pPr marL="457200" indent="0" latinLnBrk="0">
              <a:buNone/>
              <a:defRPr lang="sk-SK" sz="2800"/>
            </a:lvl2pPr>
            <a:lvl3pPr marL="914400" indent="0" latinLnBrk="0">
              <a:buNone/>
              <a:defRPr lang="sk-SK" sz="2400"/>
            </a:lvl3pPr>
            <a:lvl4pPr marL="1371600" indent="0" latinLnBrk="0">
              <a:buNone/>
              <a:defRPr lang="sk-SK" sz="2000"/>
            </a:lvl4pPr>
            <a:lvl5pPr marL="1828800" indent="0" latinLnBrk="0">
              <a:buNone/>
              <a:defRPr lang="sk-SK" sz="2000"/>
            </a:lvl5pPr>
            <a:lvl6pPr marL="2286000" indent="0" latinLnBrk="0">
              <a:buNone/>
              <a:defRPr lang="sk-SK" sz="2000"/>
            </a:lvl6pPr>
            <a:lvl7pPr marL="2743200" indent="0" latinLnBrk="0">
              <a:buNone/>
              <a:defRPr lang="sk-SK" sz="2000"/>
            </a:lvl7pPr>
            <a:lvl8pPr marL="3200400" indent="0" latinLnBrk="0">
              <a:buNone/>
              <a:defRPr lang="sk-SK" sz="2000"/>
            </a:lvl8pPr>
            <a:lvl9pPr marL="3657600" indent="0" latinLnBrk="0">
              <a:buNone/>
              <a:defRPr lang="sk-SK"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sk-SK" sz="1400"/>
            </a:lvl1pPr>
            <a:lvl2pPr marL="457200" indent="0" latinLnBrk="0">
              <a:buNone/>
              <a:defRPr lang="sk-SK" sz="1200"/>
            </a:lvl2pPr>
            <a:lvl3pPr marL="914400" indent="0" latinLnBrk="0">
              <a:buNone/>
              <a:defRPr lang="sk-SK" sz="1000"/>
            </a:lvl3pPr>
            <a:lvl4pPr marL="1371600" indent="0" latinLnBrk="0">
              <a:buNone/>
              <a:defRPr lang="sk-SK" sz="900"/>
            </a:lvl4pPr>
            <a:lvl5pPr marL="1828800" indent="0" latinLnBrk="0">
              <a:buNone/>
              <a:defRPr lang="sk-SK" sz="900"/>
            </a:lvl5pPr>
            <a:lvl6pPr marL="2286000" indent="0" latinLnBrk="0">
              <a:buNone/>
              <a:defRPr lang="sk-SK" sz="900"/>
            </a:lvl6pPr>
            <a:lvl7pPr marL="2743200" indent="0" latinLnBrk="0">
              <a:buNone/>
              <a:defRPr lang="sk-SK" sz="900"/>
            </a:lvl7pPr>
            <a:lvl8pPr marL="3200400" indent="0" latinLnBrk="0">
              <a:buNone/>
              <a:defRPr lang="sk-SK" sz="900"/>
            </a:lvl8pPr>
            <a:lvl9pPr marL="3657600" indent="0" latinLnBrk="0">
              <a:buNone/>
              <a:defRPr lang="sk-SK"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 predlohy nadpisov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k-SK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k-SK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k-SK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sk-S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sk-SK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k-SK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k-SK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k-SK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k-SK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k-SK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k-SK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k-SK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k-SK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gif"/><Relationship Id="rId5" Type="http://schemas.openxmlformats.org/officeDocument/2006/relationships/hyperlink" Target="http://www.spsauto.cz/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AVI"/><Relationship Id="rId2" Type="http://schemas.microsoft.com/office/2007/relationships/media" Target="../media/media1.AVI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spsauto.cz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gif"/><Relationship Id="rId4" Type="http://schemas.openxmlformats.org/officeDocument/2006/relationships/notesSlide" Target="../notesSlides/notesSlide2.xml"/><Relationship Id="rId9" Type="http://schemas.openxmlformats.org/officeDocument/2006/relationships/hyperlink" Target="http://www.google.sk/url?sa=i&amp;rct=j&amp;q=%C5%A1iov&amp;source=images&amp;cd=&amp;cad=rja&amp;docid=tvaU4MQQuA9fCM&amp;tbnid=81EBG5Qn3Xi6FM:&amp;ved=0CAUQjRw&amp;url=http://www.sosostn.tsk.sk/&amp;ei=iTc-UZ-BPcfasgbB2ICYBw&amp;bvm=bv.43287494,d.bGE&amp;psig=AFQjCNEzm_hzk3omPXoMdFytN_OT0b6SCQ&amp;ust=136311834219557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hyperlink" Target="http://www.spsauto.cz/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8.gif"/><Relationship Id="rId5" Type="http://schemas.openxmlformats.org/officeDocument/2006/relationships/hyperlink" Target="http://www.spsauto.cz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hyperlink" Target="http://www.google.sk/url?sa=i&amp;source=images&amp;cd=&amp;cad=rja&amp;docid=6qb7zsEXkflAhM&amp;tbnid=yzkiLlEzX-PmxM:&amp;ved=0CAgQjRwwAA&amp;url=http://www.siov.sk/nemcina-pre-bystre-hlavy/12122s&amp;ei=1rRFUaK-FsOL4ASMu4DYAQ&amp;psig=AFQjCNFETccOkyTkT6HuoOA-kg18BOer3g&amp;ust=1363609174402012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www.spsauto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hyperlink" Target="http://www.spsauto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8.gif"/><Relationship Id="rId5" Type="http://schemas.openxmlformats.org/officeDocument/2006/relationships/hyperlink" Target="http://www.spsauto.cz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8.gif"/><Relationship Id="rId4" Type="http://schemas.openxmlformats.org/officeDocument/2006/relationships/hyperlink" Target="http://www.spsauto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67743" y="476672"/>
            <a:ext cx="2736303" cy="1106806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1536262" y="4365104"/>
            <a:ext cx="7237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kumimoji="1" lang="sk-SK" sz="2400" b="1" cap="none" spc="0" dirty="0">
                <a:ln w="10541" cmpd="sng">
                  <a:noFill/>
                  <a:prstDash val="solid"/>
                </a:ln>
                <a:effectLst/>
              </a:rPr>
              <a:t>Projekt bol schválený v auguste 2012 </a:t>
            </a:r>
            <a:r>
              <a:rPr kumimoji="1" lang="sk-SK" sz="2400" b="1" cap="none" spc="0" dirty="0" smtClean="0">
                <a:ln w="10541" cmpd="sng">
                  <a:noFill/>
                  <a:prstDash val="solid"/>
                </a:ln>
                <a:effectLst/>
              </a:rPr>
              <a:t>                             pod </a:t>
            </a:r>
            <a:r>
              <a:rPr kumimoji="1" lang="sk-SK" sz="2400" b="1" cap="none" spc="0" dirty="0">
                <a:ln w="10541" cmpd="sng">
                  <a:noFill/>
                  <a:prstDash val="solid"/>
                </a:ln>
                <a:effectLst/>
              </a:rPr>
              <a:t>číslom </a:t>
            </a:r>
            <a:r>
              <a:rPr lang="sk-SK" sz="2400" b="1" cap="none" spc="0" dirty="0">
                <a:ln w="10541" cmpd="sng">
                  <a:noFill/>
                  <a:prstDash val="solid"/>
                </a:ln>
                <a:effectLst/>
              </a:rPr>
              <a:t>2012-1-SK-LEO05-04201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5858459" y="2659559"/>
            <a:ext cx="305104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4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sk-SK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utomotive</a:t>
            </a:r>
            <a:endParaRPr lang="sk-SK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5471739" y="2189370"/>
            <a:ext cx="27267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r>
              <a:rPr lang="sk-SK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rofessional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2472531" y="1213009"/>
            <a:ext cx="296817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1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PAT</a:t>
            </a:r>
            <a:endParaRPr lang="sk-SK" sz="13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6359501" y="3212976"/>
            <a:ext cx="2048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sk-SK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raining</a:t>
            </a:r>
            <a:endParaRPr lang="sk-SK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851920" y="5805264"/>
            <a:ext cx="492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Stredná odborná škola automobilová, </a:t>
            </a:r>
          </a:p>
          <a:p>
            <a:pPr algn="ctr"/>
            <a:r>
              <a:rPr lang="sk-SK" b="1" dirty="0" smtClean="0"/>
              <a:t>J. Jonáša 5, Bratislava, Slovensko</a:t>
            </a:r>
            <a:endParaRPr lang="sk-SK" b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79474" y="3940733"/>
            <a:ext cx="8964526" cy="2328519"/>
            <a:chOff x="795" y="2112"/>
            <a:chExt cx="4182" cy="1069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795" y="2112"/>
              <a:ext cx="1536" cy="96"/>
            </a:xfrm>
            <a:prstGeom prst="flowChartProces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00794" tIns="50397" rIns="100794" bIns="50397" anchor="ctr"/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Tahoma" pitchFamily="34" charset="0"/>
                </a:defRPr>
              </a:lvl1pPr>
              <a:lvl2pPr marL="45715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Tahoma" pitchFamily="34" charset="0"/>
                </a:defRPr>
              </a:lvl2pPr>
              <a:lvl3pPr marL="9143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Tahoma" pitchFamily="34" charset="0"/>
                </a:defRPr>
              </a:lvl3pPr>
              <a:lvl4pPr marL="137145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Tahoma" pitchFamily="34" charset="0"/>
                </a:defRPr>
              </a:lvl4pPr>
              <a:lvl5pPr marL="18286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Tahoma" pitchFamily="34" charset="0"/>
                </a:defRPr>
              </a:lvl5pPr>
              <a:lvl6pPr marL="2285763" algn="l" defTabSz="914305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Tahoma" pitchFamily="34" charset="0"/>
                </a:defRPr>
              </a:lvl6pPr>
              <a:lvl7pPr marL="2742916" algn="l" defTabSz="914305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Tahoma" pitchFamily="34" charset="0"/>
                </a:defRPr>
              </a:lvl7pPr>
              <a:lvl8pPr marL="3200068" algn="l" defTabSz="914305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Tahoma" pitchFamily="34" charset="0"/>
                </a:defRPr>
              </a:lvl8pPr>
              <a:lvl9pPr marL="3657221" algn="l" defTabSz="914305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Tahoma" pitchFamily="34" charset="0"/>
                </a:defRPr>
              </a:lvl9pPr>
            </a:lstStyle>
            <a:p>
              <a:pPr algn="ctr" defTabSz="1007959" eaLnBrk="0" hangingPunct="0">
                <a:defRPr/>
              </a:pPr>
              <a:r>
                <a:rPr kumimoji="1" lang="sk-SK" sz="1500" b="1" dirty="0">
                  <a:solidFill>
                    <a:schemeClr val="bg1"/>
                  </a:solidFill>
                </a:rPr>
                <a:t>Fáza </a:t>
              </a:r>
              <a:r>
                <a:rPr kumimoji="1" lang="en-US" sz="1500" b="1" dirty="0">
                  <a:solidFill>
                    <a:schemeClr val="bg1"/>
                  </a:solidFill>
                </a:rPr>
                <a:t>1</a:t>
              </a:r>
              <a:endParaRPr kumimoji="1" lang="en-US" sz="11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95" y="2324"/>
              <a:ext cx="4182" cy="857"/>
              <a:chOff x="795" y="2324"/>
              <a:chExt cx="4182" cy="857"/>
            </a:xfrm>
          </p:grpSpPr>
          <p:sp>
            <p:nvSpPr>
              <p:cNvPr id="6" name="AutoShape 7"/>
              <p:cNvSpPr>
                <a:spLocks noChangeArrowheads="1"/>
              </p:cNvSpPr>
              <p:nvPr/>
            </p:nvSpPr>
            <p:spPr bwMode="auto">
              <a:xfrm>
                <a:off x="795" y="2747"/>
                <a:ext cx="4182" cy="306"/>
              </a:xfrm>
              <a:prstGeom prst="rightArrow">
                <a:avLst>
                  <a:gd name="adj1" fmla="val 36602"/>
                  <a:gd name="adj2" fmla="val 54170"/>
                </a:avLst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100794" tIns="50397" rIns="100794" bIns="50397" anchor="ctr"/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algn="ctr" defTabSz="1007959" eaLnBrk="0" hangingPunct="0">
                  <a:defRPr/>
                </a:pPr>
                <a:endParaRPr kumimoji="1" lang="sk-SK" sz="1100" dirty="0">
                  <a:latin typeface="Times New Roman" pitchFamily="18" charset="0"/>
                </a:endParaRPr>
              </a:p>
            </p:txBody>
          </p:sp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795" y="2951"/>
                <a:ext cx="416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r>
                  <a:rPr kumimoji="1" lang="sk-SK" sz="1200" b="1" dirty="0" err="1" smtClean="0"/>
                  <a:t>Dec</a:t>
                </a:r>
                <a:r>
                  <a:rPr kumimoji="1" lang="sk-SK" sz="1200" b="1" dirty="0" smtClean="0"/>
                  <a:t> J </a:t>
                </a:r>
                <a:r>
                  <a:rPr kumimoji="1" lang="sk-SK" sz="1200" b="1" dirty="0" err="1" smtClean="0"/>
                  <a:t>an</a:t>
                </a:r>
                <a:r>
                  <a:rPr kumimoji="1" lang="sk-SK" sz="1200" b="1" dirty="0" smtClean="0"/>
                  <a:t>  </a:t>
                </a:r>
                <a:r>
                  <a:rPr kumimoji="1" lang="sk-SK" sz="1200" b="1" dirty="0" err="1" smtClean="0"/>
                  <a:t>Feb</a:t>
                </a:r>
                <a:r>
                  <a:rPr kumimoji="1" lang="sk-SK" sz="1200" b="1" dirty="0" smtClean="0"/>
                  <a:t>  </a:t>
                </a:r>
                <a:r>
                  <a:rPr kumimoji="1" lang="sk-SK" sz="1200" b="1" dirty="0"/>
                  <a:t>Mar  </a:t>
                </a:r>
                <a:r>
                  <a:rPr kumimoji="1" lang="sk-SK" sz="1200" b="1" dirty="0" err="1"/>
                  <a:t>Apr</a:t>
                </a:r>
                <a:r>
                  <a:rPr kumimoji="1" lang="sk-SK" sz="1200" b="1" dirty="0"/>
                  <a:t>  </a:t>
                </a:r>
                <a:r>
                  <a:rPr kumimoji="1" lang="sk-SK" sz="1200" b="1" dirty="0" err="1"/>
                  <a:t>Mäj</a:t>
                </a:r>
                <a:r>
                  <a:rPr kumimoji="1" lang="sk-SK" sz="1200" b="1" dirty="0"/>
                  <a:t>  Jún  Júl  </a:t>
                </a:r>
                <a:r>
                  <a:rPr kumimoji="1" lang="sk-SK" sz="1200" b="1" dirty="0" err="1"/>
                  <a:t>Aug</a:t>
                </a:r>
                <a:r>
                  <a:rPr kumimoji="1" lang="sk-SK" sz="1200" b="1" dirty="0"/>
                  <a:t>  </a:t>
                </a:r>
                <a:r>
                  <a:rPr kumimoji="1" lang="sk-SK" sz="1200" b="1" dirty="0" err="1"/>
                  <a:t>Sep</a:t>
                </a:r>
                <a:r>
                  <a:rPr kumimoji="1" lang="sk-SK" sz="1200" b="1" dirty="0"/>
                  <a:t>  </a:t>
                </a:r>
                <a:r>
                  <a:rPr kumimoji="1" lang="sk-SK" sz="1200" b="1" dirty="0" err="1"/>
                  <a:t>Okt</a:t>
                </a:r>
                <a:r>
                  <a:rPr kumimoji="1" lang="sk-SK" sz="1200" b="1" dirty="0"/>
                  <a:t>  Nov  </a:t>
                </a:r>
                <a:r>
                  <a:rPr kumimoji="1" lang="sk-SK" sz="1200" b="1" dirty="0" err="1"/>
                  <a:t>Dec</a:t>
                </a:r>
                <a:r>
                  <a:rPr kumimoji="1" lang="sk-SK" sz="1200" b="1" dirty="0"/>
                  <a:t>  </a:t>
                </a:r>
                <a:r>
                  <a:rPr kumimoji="1" lang="sk-SK" sz="1200" b="1" dirty="0" err="1"/>
                  <a:t>Jan</a:t>
                </a:r>
                <a:r>
                  <a:rPr kumimoji="1" lang="sk-SK" sz="1200" b="1" dirty="0"/>
                  <a:t>  </a:t>
                </a:r>
                <a:r>
                  <a:rPr kumimoji="1" lang="sk-SK" sz="1200" b="1" dirty="0" err="1"/>
                  <a:t>Feb</a:t>
                </a:r>
                <a:r>
                  <a:rPr kumimoji="1" lang="sk-SK" sz="1200" b="1" dirty="0"/>
                  <a:t>  Mar  </a:t>
                </a:r>
                <a:r>
                  <a:rPr kumimoji="1" lang="sk-SK" sz="1200" b="1" dirty="0" err="1"/>
                  <a:t>Apr</a:t>
                </a:r>
                <a:r>
                  <a:rPr kumimoji="1" lang="sk-SK" sz="1200" b="1" dirty="0"/>
                  <a:t>  Máj  Jún  Júl  </a:t>
                </a:r>
                <a:r>
                  <a:rPr kumimoji="1" lang="sk-SK" sz="1200" b="1" dirty="0" err="1"/>
                  <a:t>Aug</a:t>
                </a:r>
                <a:r>
                  <a:rPr kumimoji="1" lang="sk-SK" sz="1200" b="1" dirty="0"/>
                  <a:t>  </a:t>
                </a:r>
                <a:r>
                  <a:rPr kumimoji="1" lang="sk-SK" sz="1200" b="1" dirty="0" err="1"/>
                  <a:t>Sep</a:t>
                </a:r>
                <a:r>
                  <a:rPr kumimoji="1" lang="sk-SK" sz="1200" b="1" dirty="0"/>
                  <a:t>  </a:t>
                </a:r>
                <a:r>
                  <a:rPr kumimoji="1" lang="sk-SK" sz="1200" b="1" dirty="0" err="1"/>
                  <a:t>Okt</a:t>
                </a:r>
                <a:r>
                  <a:rPr kumimoji="1" lang="sk-SK" sz="1200" b="1" dirty="0"/>
                  <a:t>  </a:t>
                </a:r>
                <a:r>
                  <a:rPr kumimoji="1" lang="sk-SK" sz="1200" b="1" dirty="0" smtClean="0"/>
                  <a:t>Nov</a:t>
                </a:r>
              </a:p>
              <a:p>
                <a:pPr defTabSz="1007959" eaLnBrk="0" hangingPunct="0"/>
                <a:r>
                  <a:rPr kumimoji="1" lang="sk-SK" sz="1200" b="1" dirty="0" smtClean="0"/>
                  <a:t>        </a:t>
                </a:r>
                <a:r>
                  <a:rPr kumimoji="1" lang="sk-SK" sz="1400" b="1" dirty="0" smtClean="0"/>
                  <a:t>2013   </a:t>
                </a:r>
                <a:r>
                  <a:rPr kumimoji="1" lang="sk-SK" sz="1200" b="1" dirty="0" smtClean="0"/>
                  <a:t>                                                                                        </a:t>
                </a:r>
                <a:r>
                  <a:rPr kumimoji="1" lang="sk-SK" sz="1400" b="1" dirty="0" smtClean="0"/>
                  <a:t>2014</a:t>
                </a:r>
                <a:endParaRPr kumimoji="1" lang="sk-SK" sz="1400" b="1" dirty="0"/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1205" y="2912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sk-SK" sz="1500" b="1" noProof="1"/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1522" y="2912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sk-SK" sz="1500" b="1" dirty="0"/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1845" y="2912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sk-SK" sz="1500" b="1" noProof="1"/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2177" y="2912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en-US" sz="1500" b="1" dirty="0"/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494" y="2912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en-US" sz="1500" b="1" dirty="0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2989" y="2921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en-US" sz="1500" b="1" dirty="0"/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3489" y="2911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sk-SK" sz="1500" b="1" noProof="1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3825" y="2911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sk-SK" sz="1500" b="1" noProof="1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4141" y="2911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sk-SK" sz="1500" b="1" dirty="0"/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4476" y="2911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kumimoji="1" lang="sk-SK" sz="1500" b="1" noProof="1"/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>
                <a:off x="1832" y="2324"/>
                <a:ext cx="1198" cy="96"/>
              </a:xfrm>
              <a:prstGeom prst="flowChartProcess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100794" tIns="50397" rIns="100794" bIns="50397" anchor="ctr"/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algn="ctr" defTabSz="1007959" eaLnBrk="0" hangingPunct="0">
                  <a:defRPr/>
                </a:pPr>
                <a:r>
                  <a:rPr kumimoji="1" lang="sk-SK" sz="1500" b="1" dirty="0">
                    <a:solidFill>
                      <a:schemeClr val="bg1"/>
                    </a:solidFill>
                  </a:rPr>
                  <a:t>Fáza</a:t>
                </a:r>
                <a:r>
                  <a:rPr kumimoji="1" lang="en-US" sz="1500" b="1" dirty="0">
                    <a:solidFill>
                      <a:schemeClr val="bg1"/>
                    </a:solidFill>
                  </a:rPr>
                  <a:t> 2</a:t>
                </a:r>
              </a:p>
            </p:txBody>
          </p:sp>
          <p:sp>
            <p:nvSpPr>
              <p:cNvPr id="19" name="AutoShape 20"/>
              <p:cNvSpPr>
                <a:spLocks noChangeArrowheads="1"/>
              </p:cNvSpPr>
              <p:nvPr/>
            </p:nvSpPr>
            <p:spPr bwMode="auto">
              <a:xfrm>
                <a:off x="3042" y="2465"/>
                <a:ext cx="1056" cy="96"/>
              </a:xfrm>
              <a:prstGeom prst="flowChartProcess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100794" tIns="50397" rIns="100794" bIns="50397" anchor="ctr"/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algn="ctr" defTabSz="1007959" eaLnBrk="0" hangingPunct="0">
                  <a:defRPr/>
                </a:pPr>
                <a:r>
                  <a:rPr kumimoji="1" lang="sk-SK" sz="1500" b="1" dirty="0">
                    <a:solidFill>
                      <a:schemeClr val="bg1"/>
                    </a:solidFill>
                  </a:rPr>
                  <a:t>Fáza</a:t>
                </a:r>
                <a:r>
                  <a:rPr kumimoji="1" lang="en-US" sz="1500" b="1" dirty="0">
                    <a:solidFill>
                      <a:schemeClr val="bg1"/>
                    </a:solidFill>
                  </a:rPr>
                  <a:t> 3</a:t>
                </a: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3152" y="2913"/>
                <a:ext cx="11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>
                <a:defPPr>
                  <a:defRPr lang="sk-S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1pPr>
                <a:lvl2pPr marL="45715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2pPr>
                <a:lvl3pPr marL="9143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3pPr>
                <a:lvl4pPr marL="137145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4pPr>
                <a:lvl5pPr marL="182861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5pPr>
                <a:lvl6pPr marL="2285763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6pPr>
                <a:lvl7pPr marL="2742916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7pPr>
                <a:lvl8pPr marL="3200068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8pPr>
                <a:lvl9pPr marL="3657221" algn="l" defTabSz="914305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Tahoma" pitchFamily="34" charset="0"/>
                  </a:defRPr>
                </a:lvl9pPr>
              </a:lstStyle>
              <a:p>
                <a:pPr defTabSz="1007959" eaLnBrk="0" hangingPunct="0"/>
                <a:endParaRPr lang="sk-SK" sz="1500" b="1" dirty="0">
                  <a:cs typeface="Arial" charset="0"/>
                </a:endParaRPr>
              </a:p>
            </p:txBody>
          </p:sp>
        </p:grpSp>
      </p:grpSp>
      <p:sp>
        <p:nvSpPr>
          <p:cNvPr id="22" name="Obdĺžnik 21"/>
          <p:cNvSpPr/>
          <p:nvPr/>
        </p:nvSpPr>
        <p:spPr>
          <a:xfrm>
            <a:off x="2976699" y="1412776"/>
            <a:ext cx="59552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/>
                <a:solidFill>
                  <a:srgbClr val="0051A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Fázy realizácie projektu</a:t>
            </a:r>
            <a:endParaRPr lang="sk-SK" sz="5400" b="1" cap="all" dirty="0">
              <a:ln/>
              <a:solidFill>
                <a:srgbClr val="0051A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7496509" y="4954138"/>
            <a:ext cx="1152128" cy="239956"/>
          </a:xfrm>
          <a:prstGeom prst="flowChart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0783" tIns="50392" rIns="100783" bIns="50392" anchor="ctr"/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1pPr>
            <a:lvl2pPr marL="4571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2pPr>
            <a:lvl3pPr marL="9143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3pPr>
            <a:lvl4pPr marL="13714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4pPr>
            <a:lvl5pPr marL="18286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5pPr>
            <a:lvl6pPr marL="2285763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6pPr>
            <a:lvl7pPr marL="2742916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7pPr>
            <a:lvl8pPr marL="3200068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8pPr>
            <a:lvl9pPr marL="3657221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defRPr>
            </a:lvl9pPr>
          </a:lstStyle>
          <a:p>
            <a:pPr algn="ctr" defTabSz="1007959" eaLnBrk="0" hangingPunct="0">
              <a:defRPr/>
            </a:pPr>
            <a:r>
              <a:rPr kumimoji="1" lang="sk-SK" sz="1500" b="1" dirty="0">
                <a:solidFill>
                  <a:schemeClr val="bg1"/>
                </a:solidFill>
              </a:rPr>
              <a:t>Fáza</a:t>
            </a:r>
            <a:r>
              <a:rPr kumimoji="1" lang="en-US" sz="1500" b="1" dirty="0">
                <a:solidFill>
                  <a:schemeClr val="bg1"/>
                </a:solidFill>
              </a:rPr>
              <a:t> </a:t>
            </a:r>
            <a:r>
              <a:rPr kumimoji="1" lang="sk-SK" sz="1500" b="1" dirty="0" smtClean="0">
                <a:solidFill>
                  <a:schemeClr val="bg1"/>
                </a:solidFill>
              </a:rPr>
              <a:t>4</a:t>
            </a:r>
            <a:endParaRPr kumimoji="1" lang="en-US" sz="1500" b="1" dirty="0">
              <a:solidFill>
                <a:schemeClr val="bg1"/>
              </a:solidFill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271346" y="3571400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Arial Narrow" pitchFamily="34" charset="0"/>
              </a:rPr>
              <a:t>Tvorba obsahu a vývoj portálu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25" name="Obdĺžnik 24"/>
          <p:cNvSpPr/>
          <p:nvPr/>
        </p:nvSpPr>
        <p:spPr>
          <a:xfrm>
            <a:off x="2217985" y="4105947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Arial Narrow" pitchFamily="34" charset="0"/>
              </a:rPr>
              <a:t>Vkladanie obsahu do portálu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5652957" y="4340312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7959" eaLnBrk="0" hangingPunct="0"/>
            <a:r>
              <a:rPr lang="sk-SK" b="1" dirty="0" smtClean="0">
                <a:latin typeface="Arial Narrow" pitchFamily="34" charset="0"/>
              </a:rPr>
              <a:t>Testovane</a:t>
            </a:r>
            <a:endParaRPr lang="sk-SK" b="1" dirty="0">
              <a:latin typeface="Arial Narrow" pitchFamily="34" charset="0"/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7425298" y="4603483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7959" eaLnBrk="0" hangingPunct="0"/>
            <a:r>
              <a:rPr lang="sk-SK" b="1" dirty="0" smtClean="0">
                <a:latin typeface="Arial Narrow" pitchFamily="34" charset="0"/>
              </a:rPr>
              <a:t>Hodnotenie</a:t>
            </a:r>
            <a:endParaRPr lang="sk-SK" b="1" dirty="0">
              <a:latin typeface="Arial Narrow" pitchFamily="34" charset="0"/>
            </a:endParaRPr>
          </a:p>
        </p:txBody>
      </p:sp>
      <p:cxnSp>
        <p:nvCxnSpPr>
          <p:cNvPr id="21" name="Rovná spojnica 20"/>
          <p:cNvCxnSpPr/>
          <p:nvPr/>
        </p:nvCxnSpPr>
        <p:spPr>
          <a:xfrm>
            <a:off x="611560" y="5194094"/>
            <a:ext cx="0" cy="1075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>
            <a:off x="4882528" y="5194094"/>
            <a:ext cx="0" cy="1075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>
            <a:off x="1298432" y="6165304"/>
            <a:ext cx="6795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/>
          <p:nvPr/>
        </p:nvCxnSpPr>
        <p:spPr>
          <a:xfrm>
            <a:off x="5514888" y="6160267"/>
            <a:ext cx="6795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552" y="3212976"/>
            <a:ext cx="8424936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                                       </a:t>
            </a:r>
            <a:r>
              <a:rPr lang="sk-SK" sz="5200" dirty="0" smtClean="0"/>
              <a:t> </a:t>
            </a:r>
            <a:endParaRPr lang="sk-SK" sz="3600" dirty="0"/>
          </a:p>
        </p:txBody>
      </p:sp>
      <p:sp>
        <p:nvSpPr>
          <p:cNvPr id="3" name="Obdĺžnik 2"/>
          <p:cNvSpPr/>
          <p:nvPr/>
        </p:nvSpPr>
        <p:spPr>
          <a:xfrm>
            <a:off x="784225" y="666338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Cieľové  </a:t>
            </a:r>
          </a:p>
          <a:p>
            <a:r>
              <a:rPr lang="sk-SK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SKUPINY </a:t>
            </a:r>
            <a:endParaRPr lang="sk-SK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 descr="Přejít na titulní strán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jít na titulní strán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631825" y="1471541"/>
            <a:ext cx="83326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sk-SK" sz="2000" b="1" dirty="0"/>
          </a:p>
          <a:p>
            <a:pPr>
              <a:lnSpc>
                <a:spcPct val="115000"/>
              </a:lnSpc>
            </a:pPr>
            <a:endParaRPr lang="sk-SK" sz="2000" b="1" dirty="0" smtClean="0"/>
          </a:p>
          <a:p>
            <a:pPr>
              <a:lnSpc>
                <a:spcPct val="115000"/>
              </a:lnSpc>
            </a:pPr>
            <a:endParaRPr lang="sk-SK" sz="2000" b="1" dirty="0"/>
          </a:p>
          <a:p>
            <a:pPr>
              <a:lnSpc>
                <a:spcPct val="115000"/>
              </a:lnSpc>
            </a:pPr>
            <a:endParaRPr lang="sk-SK" sz="2000" b="1" dirty="0" smtClean="0"/>
          </a:p>
          <a:p>
            <a:pPr>
              <a:lnSpc>
                <a:spcPct val="115000"/>
              </a:lnSpc>
            </a:pPr>
            <a:endParaRPr lang="sk-SK" sz="2000" b="1" dirty="0"/>
          </a:p>
        </p:txBody>
      </p:sp>
      <p:pic>
        <p:nvPicPr>
          <p:cNvPr id="7" name="Obrázok 6" descr="nan letaky 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3473" y="453543"/>
            <a:ext cx="38653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5898"/>
              </p:ext>
            </p:extLst>
          </p:nvPr>
        </p:nvGraphicFramePr>
        <p:xfrm>
          <a:off x="1403648" y="4077072"/>
          <a:ext cx="5688631" cy="1981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60612"/>
                <a:gridCol w="4028019"/>
              </a:tblGrid>
              <a:tr h="360042">
                <a:tc>
                  <a:txBody>
                    <a:bodyPr/>
                    <a:lstStyle/>
                    <a:p>
                      <a:r>
                        <a:rPr lang="sk-SK" sz="2000" b="1" dirty="0" smtClean="0">
                          <a:latin typeface="Arial Narrow" pitchFamily="34" charset="0"/>
                        </a:rPr>
                        <a:t>ZAMERANIE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b="1" baseline="0" dirty="0" smtClean="0">
                          <a:latin typeface="Arial Narrow" pitchFamily="34" charset="0"/>
                        </a:rPr>
                        <a:t>PREDMET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54322">
                <a:tc>
                  <a:txBody>
                    <a:bodyPr/>
                    <a:lstStyle/>
                    <a:p>
                      <a:r>
                        <a:rPr lang="sk-SK" sz="2000" b="1" dirty="0" smtClean="0">
                          <a:latin typeface="Arial Narrow" pitchFamily="34" charset="0"/>
                        </a:rPr>
                        <a:t>mechanik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b="1" dirty="0" smtClean="0">
                          <a:latin typeface="Arial Narrow" pitchFamily="34" charset="0"/>
                        </a:rPr>
                        <a:t>Diagnostika a opravy automobilov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48602">
                <a:tc>
                  <a:txBody>
                    <a:bodyPr/>
                    <a:lstStyle/>
                    <a:p>
                      <a:r>
                        <a:rPr lang="sk-SK" sz="2000" b="1" dirty="0" smtClean="0">
                          <a:latin typeface="Arial Narrow" pitchFamily="34" charset="0"/>
                        </a:rPr>
                        <a:t>elektrikár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b="1" dirty="0" smtClean="0">
                          <a:latin typeface="Arial Narrow" pitchFamily="34" charset="0"/>
                        </a:rPr>
                        <a:t>Diagnostika a opravy automobilov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r>
                        <a:rPr lang="sk-SK" sz="2000" b="1" dirty="0" smtClean="0">
                          <a:latin typeface="Arial Narrow" pitchFamily="34" charset="0"/>
                        </a:rPr>
                        <a:t>karosár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b="1" dirty="0" smtClean="0">
                          <a:latin typeface="Arial Narrow" pitchFamily="34" charset="0"/>
                        </a:rPr>
                        <a:t>Klampiarska technológia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7162">
                <a:tc>
                  <a:txBody>
                    <a:bodyPr/>
                    <a:lstStyle/>
                    <a:p>
                      <a:r>
                        <a:rPr lang="sk-SK" sz="2000" b="1" dirty="0" smtClean="0">
                          <a:latin typeface="Arial Narrow" pitchFamily="34" charset="0"/>
                        </a:rPr>
                        <a:t>lakovník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b="1" dirty="0" smtClean="0">
                          <a:latin typeface="Arial Narrow" pitchFamily="34" charset="0"/>
                        </a:rPr>
                        <a:t>Lakovnícka technológia</a:t>
                      </a:r>
                      <a:endParaRPr lang="sk-SK" sz="2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784225" y="3068960"/>
            <a:ext cx="522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Arial Narrow" pitchFamily="34" charset="0"/>
              </a:rPr>
              <a:t>š</a:t>
            </a:r>
            <a:r>
              <a:rPr lang="sk-SK" sz="2400" b="1" dirty="0" smtClean="0">
                <a:latin typeface="Arial Narrow" pitchFamily="34" charset="0"/>
              </a:rPr>
              <a:t>tudenti 2. a 3. ročníka 3-ročného učebného odboru autoopravár</a:t>
            </a:r>
            <a:endParaRPr lang="sk-SK" sz="2400" b="1" dirty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134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80718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ROZPIS UČIVA </a:t>
            </a:r>
          </a:p>
          <a:p>
            <a:pPr algn="ctr"/>
            <a:r>
              <a:rPr lang="sk-SK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Diagnostika </a:t>
            </a:r>
            <a:r>
              <a:rPr lang="sk-SK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 </a:t>
            </a:r>
            <a:r>
              <a:rPr lang="sk-SK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opravy automobilov</a:t>
            </a:r>
            <a:endParaRPr lang="sk-SK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27584" y="1171668"/>
            <a:ext cx="8064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sk-SK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sk-SK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3.ročník</a:t>
            </a:r>
            <a:endParaRPr lang="sk-SK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14673"/>
              </p:ext>
            </p:extLst>
          </p:nvPr>
        </p:nvGraphicFramePr>
        <p:xfrm>
          <a:off x="647926" y="1772816"/>
          <a:ext cx="8418512" cy="466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816"/>
                <a:gridCol w="6264696"/>
              </a:tblGrid>
              <a:tr h="303808">
                <a:tc gridSpan="2">
                  <a:txBody>
                    <a:bodyPr/>
                    <a:lstStyle/>
                    <a:p>
                      <a:r>
                        <a:rPr lang="sk-SK" dirty="0" smtClean="0"/>
                        <a:t>  </a:t>
                      </a:r>
                      <a:r>
                        <a:rPr lang="sk-SK" sz="2000" dirty="0" smtClean="0">
                          <a:latin typeface="Arial Narrow" pitchFamily="34" charset="0"/>
                        </a:rPr>
                        <a:t>OBSAH</a:t>
                      </a:r>
                      <a:r>
                        <a:rPr lang="sk-SK" sz="2000" baseline="0" dirty="0" smtClean="0">
                          <a:latin typeface="Arial Narrow" pitchFamily="34" charset="0"/>
                        </a:rPr>
                        <a:t> V MODULOCH</a:t>
                      </a:r>
                      <a:endParaRPr lang="sk-SK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002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Arial Narrow" pitchFamily="34" charset="0"/>
                        </a:rPr>
                        <a:t>Úvod do diagnostiky</a:t>
                      </a:r>
                      <a:endParaRPr lang="sk-SK" b="1" dirty="0"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─"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pojmový aparát</a:t>
                      </a:r>
                    </a:p>
                    <a:p>
                      <a:pPr marL="285750" indent="-285750">
                        <a:buFont typeface="Calibri" pitchFamily="34" charset="0"/>
                        <a:buChar char="─"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zásady bezpečnosti práce</a:t>
                      </a:r>
                    </a:p>
                    <a:p>
                      <a:pPr marL="285750" indent="-285750">
                        <a:buFont typeface="Calibri" pitchFamily="34" charset="0"/>
                        <a:buChar char="─"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technické zariadenie v autoservisoch</a:t>
                      </a:r>
                    </a:p>
                    <a:p>
                      <a:pPr marL="285750" indent="-285750">
                        <a:buFont typeface="Calibri" pitchFamily="34" charset="0"/>
                        <a:buChar char="─"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toxické účinky látok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Arial Narrow" pitchFamily="34" charset="0"/>
                        </a:rPr>
                        <a:t>Prevodový mechanizmus</a:t>
                      </a:r>
                      <a:endParaRPr lang="sk-SK" b="1" dirty="0"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─"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spojky, prevodovky,</a:t>
                      </a:r>
                      <a:r>
                        <a:rPr lang="sk-SK" sz="18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800" b="1" dirty="0" smtClean="0">
                          <a:latin typeface="Arial Narrow" pitchFamily="34" charset="0"/>
                        </a:rPr>
                        <a:t>rozvodovky,</a:t>
                      </a:r>
                      <a:r>
                        <a:rPr lang="sk-SK" sz="18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800" b="1" dirty="0" smtClean="0">
                          <a:latin typeface="Arial Narrow" pitchFamily="34" charset="0"/>
                        </a:rPr>
                        <a:t>diferenciál,</a:t>
                      </a:r>
                      <a:r>
                        <a:rPr lang="sk-SK" sz="18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800" b="1" dirty="0" smtClean="0">
                          <a:latin typeface="Arial Narrow" pitchFamily="34" charset="0"/>
                        </a:rPr>
                        <a:t>hriadele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Arial Narrow" pitchFamily="34" charset="0"/>
                        </a:rPr>
                        <a:t>Vstrekovanie</a:t>
                      </a:r>
                      <a:endParaRPr lang="sk-SK" b="1" dirty="0"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─"/>
                        <a:tabLst/>
                        <a:defRPr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vstrekovanie zážihových motorov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─"/>
                        <a:tabLst/>
                        <a:defRPr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vstrekovanie vznetových motorov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Arial Narrow" pitchFamily="34" charset="0"/>
                        </a:rPr>
                        <a:t>Podvozky</a:t>
                      </a:r>
                      <a:endParaRPr lang="sk-SK" b="1" dirty="0"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─"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rámy,</a:t>
                      </a:r>
                      <a:r>
                        <a:rPr lang="sk-SK" sz="18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800" b="1" dirty="0" smtClean="0">
                          <a:latin typeface="Arial Narrow" pitchFamily="34" charset="0"/>
                        </a:rPr>
                        <a:t>pruženie,</a:t>
                      </a:r>
                      <a:r>
                        <a:rPr lang="sk-SK" sz="18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800" b="1" dirty="0" smtClean="0">
                          <a:latin typeface="Arial Narrow" pitchFamily="34" charset="0"/>
                        </a:rPr>
                        <a:t>nápravy,</a:t>
                      </a:r>
                      <a:r>
                        <a:rPr lang="sk-SK" sz="18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800" b="1" dirty="0" smtClean="0">
                          <a:latin typeface="Arial Narrow" pitchFamily="34" charset="0"/>
                        </a:rPr>
                        <a:t>kolesá,</a:t>
                      </a:r>
                      <a:r>
                        <a:rPr lang="sk-SK" sz="18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800" b="1" dirty="0" smtClean="0">
                          <a:latin typeface="Arial Narrow" pitchFamily="34" charset="0"/>
                        </a:rPr>
                        <a:t>brzdy,</a:t>
                      </a:r>
                      <a:r>
                        <a:rPr lang="sk-SK" sz="18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800" b="1" dirty="0" smtClean="0">
                          <a:latin typeface="Arial Narrow" pitchFamily="34" charset="0"/>
                        </a:rPr>
                        <a:t>riadenie</a:t>
                      </a:r>
                      <a:r>
                        <a:rPr lang="sk-SK" sz="18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800" b="1" dirty="0" smtClean="0">
                          <a:latin typeface="Arial Narrow" pitchFamily="34" charset="0"/>
                        </a:rPr>
                        <a:t>geometria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Arial Narrow" pitchFamily="34" charset="0"/>
                        </a:rPr>
                        <a:t>Motory</a:t>
                      </a:r>
                      <a:endParaRPr lang="sk-SK" b="1" dirty="0"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─"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blok motora, hlava valcov, piesty, piestne krúžky, valce, kľukový mechanizmus, ventilové rozvody, vačkové hriadele</a:t>
                      </a:r>
                      <a:endParaRPr lang="sk-SK" sz="1800" b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16597">
                <a:tc>
                  <a:txBody>
                    <a:bodyPr/>
                    <a:lstStyle/>
                    <a:p>
                      <a:r>
                        <a:rPr lang="sk-SK" b="1" dirty="0" smtClean="0">
                          <a:latin typeface="Arial Narrow" pitchFamily="34" charset="0"/>
                        </a:rPr>
                        <a:t>Príslušenstvo</a:t>
                      </a:r>
                      <a:endParaRPr lang="sk-SK" b="1" dirty="0"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─"/>
                      </a:pPr>
                      <a:r>
                        <a:rPr lang="sk-SK" sz="1800" b="1" dirty="0" smtClean="0">
                          <a:latin typeface="Arial Narrow" pitchFamily="34" charset="0"/>
                        </a:rPr>
                        <a:t>vetranie, kúrenie, klimatizácia, bezpečnostné systémy, navigačné systémy</a:t>
                      </a:r>
                      <a:endParaRPr lang="sk-SK" sz="1800" b="1" dirty="0">
                        <a:latin typeface="Arial Narrow" pitchFamily="34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4Stroke_Cycle_GasesDivX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5024" y="1772816"/>
            <a:ext cx="2067746" cy="1518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3036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80718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ROZPIS UČIVA </a:t>
            </a:r>
          </a:p>
          <a:p>
            <a:pPr algn="ctr"/>
            <a:r>
              <a:rPr lang="sk-SK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KLAMPIARSKA TECHNOLÓGIA</a:t>
            </a:r>
            <a:endParaRPr lang="sk-SK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18496"/>
              </p:ext>
            </p:extLst>
          </p:nvPr>
        </p:nvGraphicFramePr>
        <p:xfrm>
          <a:off x="647926" y="1412776"/>
          <a:ext cx="8418512" cy="512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90"/>
                <a:gridCol w="435042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 ročník</a:t>
                      </a:r>
                      <a:endParaRPr lang="sk-SK" sz="2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alibri" pitchFamily="34" charset="0"/>
                        <a:buNone/>
                      </a:pPr>
                      <a:r>
                        <a:rPr lang="sk-SK" sz="2000" b="1" dirty="0" smtClean="0">
                          <a:latin typeface="Arial Narrow" pitchFamily="34" charset="0"/>
                        </a:rPr>
                        <a:t>3. ročník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1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Bezpečnosť a ochrana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Stavba karosérií a skríň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Základné klampiarske práce 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Technológia výroby klampiarskych výrobkov a konštrukcií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Renovácia a výmena častí karosérií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Technológia výroby karosérie automobilov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Rovnanie dielcov karosérie vyklepávaním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Zariadenia pre výrobu karosérií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Povrchové úpravy dielcov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Opravy klampiarskych výrobkov a konštrukcií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98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Zváranie kovových častí karosérie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Technologické zariadenie klampiarskych dielní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3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Špeciálne spôsoby zvárania</a:t>
                      </a:r>
                      <a:endParaRPr kumimoji="0" lang="sk-SK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Špeciálne materiály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Cínovanie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Opravy karosérií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2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Zváranie a lepenie plastov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Renovácia dielcov pri opravách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Tahoma" pitchFamily="34" charset="0"/>
                        </a:rPr>
                        <a:t>Tvrdé spájkovanie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itchFamily="34" charset="0"/>
                        </a:rPr>
                        <a:t>Rovnanie havarovaných karosérií na rovnacích stoloch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94363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80718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cap="all" spc="0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ROZPIS UČIVA </a:t>
            </a:r>
          </a:p>
          <a:p>
            <a:pPr algn="ctr"/>
            <a:r>
              <a:rPr lang="sk-SK" sz="3600" b="1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LAKOVNÍCKA TECHNOLÓGIA</a:t>
            </a:r>
            <a:endParaRPr lang="sk-SK" sz="3600" b="1" cap="all" spc="0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55636"/>
              </p:ext>
            </p:extLst>
          </p:nvPr>
        </p:nvGraphicFramePr>
        <p:xfrm>
          <a:off x="647926" y="1412776"/>
          <a:ext cx="8418512" cy="464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90"/>
                <a:gridCol w="435042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 ročník</a:t>
                      </a:r>
                      <a:endParaRPr lang="sk-SK" sz="2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alibri" pitchFamily="34" charset="0"/>
                        <a:buNone/>
                      </a:pPr>
                      <a:r>
                        <a:rPr lang="sk-SK" sz="2000" b="1" dirty="0" smtClean="0">
                          <a:latin typeface="Arial Narrow" pitchFamily="34" charset="0"/>
                        </a:rPr>
                        <a:t>3. ročník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1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Úvod do autolakovníctva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Pneumatické striekanie náterových hmôt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Autolakovnícka dielňa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Lakovanie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Podklady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Špeciálne druhy lakovania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Korózia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Sériové lakovanie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Antikorózna ochrana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Schnutie náterových hmôt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98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Podklady a ich úprava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Technologické postupy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3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Brúsenie a leštenie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Práca s technickými listami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Tmelenie a plnenie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Koloristika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2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Ručné nanášanie náterových hmôt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Diagnostika porúch náteru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Tahoma" pitchFamily="34" charset="0"/>
                        </a:rPr>
                        <a:t>Mechanické nanášanie náterových hmôt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Nové trendy v autolakovníctve</a:t>
                      </a:r>
                    </a:p>
                  </a:txBody>
                  <a:tcPr anchor="ctr" horzOverflow="overflow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011639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80718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k-SK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Diagnostika </a:t>
            </a:r>
            <a:r>
              <a:rPr lang="sk-SK" sz="36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 </a:t>
            </a:r>
            <a:r>
              <a:rPr lang="sk-SK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opravy automobilov</a:t>
            </a:r>
            <a:endParaRPr lang="sk-SK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708789"/>
              </p:ext>
            </p:extLst>
          </p:nvPr>
        </p:nvGraphicFramePr>
        <p:xfrm>
          <a:off x="818582" y="1752491"/>
          <a:ext cx="8077200" cy="453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38"/>
                <a:gridCol w="2304256"/>
                <a:gridCol w="453980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Servis a oprava automobilov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Pojmový aparát, veličiny a jednotky v diagnostike, bezpečnosť pri práci a autodielňach, stroje, prístroje, meradlá a prípravky v diagnostike a opravách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Podvozok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Príčiny a prejavy porúch, základné druhy porúch, pravidlá diagnostiky a opráv podvozkov, poruchy tlmičov pruženia, opravy tlmičov pruženia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Nápravy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Kontrola náprav a diagnostika poruchy, opravy prednej nápravy, opravy zadnej nápravy, opravy </a:t>
                      </a:r>
                      <a:r>
                        <a:rPr kumimoji="0" lang="sk-SK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čxč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Kolesá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Vyvažovanie kolies –  príčiny a následky, pneumatiky a ich opravy, ráfiky a ich poruchy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Brzdové systémy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Diagnostika porúch brzdových systémov podľa typu, opravy  hydraulických brzdových systémov, pneumatických systémov,  poruchy a opravy ABS, ASR, BA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Súhrn testovacích cvičení z modulov 1 - 5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80718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k-SK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Diagnostika </a:t>
            </a:r>
            <a:r>
              <a:rPr lang="sk-SK" sz="36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 </a:t>
            </a:r>
            <a:r>
              <a:rPr lang="sk-SK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opravy automobilov</a:t>
            </a:r>
            <a:endParaRPr lang="sk-SK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894786"/>
              </p:ext>
            </p:extLst>
          </p:nvPr>
        </p:nvGraphicFramePr>
        <p:xfrm>
          <a:off x="818582" y="1752491"/>
          <a:ext cx="8077200" cy="4958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38"/>
                <a:gridCol w="2304256"/>
                <a:gridCol w="453980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Riadenie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Závady a poruchy riadenia, prejavy porúch, diagnostika porúch, poruchy posilňovača riadenie, kontrola a nastavenie geometrie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Spojky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Prejavy porúch spojky, príčiny porúch spojky, diagnostika a opravy porúch elektrohydraulickej spojky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Prevodovky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Príčiny porúch prevodoviek, prejavy porúch, diagnostika a opravy prevodovky, rozvodovky a  diferenciály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Motory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Príčiny porúch motorov, prejavy porúch motorov, diagnostiky, opravy pevných častí: blok, hlava valcov, valec, opravy pohyblivých častí: piest, piestne krúžky, kľukový mechanizmus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Ventilové rozvody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Príčiny a prejavy porúch ventilových rozvodov, opravy ventilových rozvodov podľa typu: SV, OHV, OHC, D,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Poruchy a opravy vačkových mechanizmov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Súbor testovacích cvičení z obsahu všetkých modulov druhého ročníka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218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80718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k-SK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Diagnostika </a:t>
            </a:r>
            <a:r>
              <a:rPr lang="sk-SK" sz="36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 </a:t>
            </a:r>
            <a:r>
              <a:rPr lang="sk-SK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opravy automobilov</a:t>
            </a:r>
            <a:endParaRPr lang="sk-SK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016886"/>
              </p:ext>
            </p:extLst>
          </p:nvPr>
        </p:nvGraphicFramePr>
        <p:xfrm>
          <a:off x="818582" y="1752491"/>
          <a:ext cx="8077200" cy="456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38"/>
                <a:gridCol w="2304256"/>
                <a:gridCol w="453980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Mastenie spaľovacích motorov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Diagnostika mazacej  sústavy, poruchy mazacej sústavy, oprava olejových čerpadiel, opravy uloženia kľukového hriadeľa, postup výmeny motorového oleja.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1" i="0" u="none" strike="noStrike" dirty="0" smtClean="0">
                          <a:latin typeface="Arial Narrow" pitchFamily="34" charset="0"/>
                        </a:rPr>
                        <a:t>Chladenie  spaľovacích</a:t>
                      </a:r>
                      <a:r>
                        <a:rPr lang="sk-SK" sz="1700" b="1" i="0" u="none" strike="noStrike" baseline="0" dirty="0" smtClean="0">
                          <a:latin typeface="Arial Narrow" pitchFamily="34" charset="0"/>
                        </a:rPr>
                        <a:t> motorov</a:t>
                      </a:r>
                      <a:endParaRPr lang="sk-SK" sz="1700" b="1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Diagnostika chladiacej sústavy, poruchy chladiacej sústavy, opravy kvapalinového chladenia, opravy vzduchového chladenia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Technický stav motorových vozidiel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Kontrola technického stavu, emisné limity a lehoty, na overovanie, technická nespôsobilosť motorových vozidiel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Elektrické zariadenia vozidiel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Kontrola akumulátora, alternátora, spúšťačov, zapaľovania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Elektronika motorových vozidiel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Elektronické zapaľovanie, klimatizácia, komfortná elektronika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Súhrn testovacích cvičení z modulov 1 - 5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2915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80718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k-SK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Diagnostika </a:t>
            </a:r>
            <a:r>
              <a:rPr lang="sk-SK" sz="36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 </a:t>
            </a:r>
            <a:r>
              <a:rPr lang="sk-SK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opravy automobilov</a:t>
            </a:r>
            <a:endParaRPr lang="sk-SK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193139"/>
              </p:ext>
            </p:extLst>
          </p:nvPr>
        </p:nvGraphicFramePr>
        <p:xfrm>
          <a:off x="818582" y="1752491"/>
          <a:ext cx="8077200" cy="499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38"/>
                <a:gridCol w="2304256"/>
                <a:gridCol w="453980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Diagnostika spaľovacích motorov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Charakteristiky motora, meranie výkonu, meranie uhla zopnutia kontaktov, predzápal, kompresný tlak, lambda sonda, emisie, katalyzátor, emisie vznetových motorov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Palivová sústava zážihových motorov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Kontrola nádrže a potrubia, opravy palivového čerpadla, poruchy karburátora, poruchy a opravy rôznych druhov vstrekovaní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Palivová sústava vznetových motorov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Kontrola potrubia, dopravného čerpadla., kontrola, poruchy a opravy vstrekovacích čerpadiel.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Hybridné motorové vozidlá z pohľadu diagnostiky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Porovnanie klasických a hybridných motorových vozidiel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Vývojové trendy               v diagnostike automobilov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Novinky v oblasti diagnostickej techniky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Súbor testovacích cvičení z obsahu všetkých modulov tretieho ročníka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2898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2400" b="1" cap="all" spc="0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sk-SK" sz="36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KLAMPIARSKA TECHNOLÓGIA</a:t>
            </a:r>
            <a:endParaRPr lang="sk-SK" sz="3600" b="1" cap="all" spc="0" dirty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71748"/>
              </p:ext>
            </p:extLst>
          </p:nvPr>
        </p:nvGraphicFramePr>
        <p:xfrm>
          <a:off x="818582" y="1752491"/>
          <a:ext cx="8145906" cy="4904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38"/>
                <a:gridCol w="2304256"/>
                <a:gridCol w="4608512"/>
              </a:tblGrid>
              <a:tr h="448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Bezpečnosť a ochrana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Bezpečnosť a ochrana zdravia pri práci, požiarna ochrana, manipulácia a nakladanie z odpadmi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Základné klampiarske práce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Mäkké spájkovanie, lepenie, nitovanie, skrutkové spoje, zakladanie drôtu, ohýbanie, drážkovanie, tvárnenie, vyrovnávanie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Renovácia a výmena častí karosérií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Výmena skrutkových, zváraných častí karosérie, výmena častí karosérie lepením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Rovnanie dielcov karosérie vyklepávaním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Zariadenie, náradie, postupy rovnania dielcov karosérie pomocou kladiva, babky, ohrevu, hydraulickej rozťahovacej sady, spätného kladiva, vyťahovanie preliačin </a:t>
                      </a:r>
                      <a:r>
                        <a:rPr kumimoji="0" lang="sk-SK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repasným</a:t>
                      </a: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 zariadením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Povrchové úpravy dielcov</a:t>
                      </a:r>
                      <a:endParaRPr kumimoji="0" lang="sk-SK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Korózia kovov a zliatin, ochrana proti korózií, mechanické a chemické úpravy povrchu dielcov, anorganické a organické povlaky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Súhrn testovacích cvičení z modulov 1 - 5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95" y="188640"/>
            <a:ext cx="1948517" cy="1461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0524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552" y="1412776"/>
            <a:ext cx="8424936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2400" b="1" dirty="0" smtClean="0"/>
              <a:t>                                         </a:t>
            </a:r>
          </a:p>
          <a:p>
            <a:pPr marL="0" indent="0">
              <a:buNone/>
            </a:pPr>
            <a:r>
              <a:rPr lang="sk-SK" sz="5200" b="1" dirty="0"/>
              <a:t> </a:t>
            </a:r>
            <a:r>
              <a:rPr lang="sk-SK" sz="5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P1</a:t>
            </a:r>
            <a:r>
              <a:rPr lang="sk-SK" sz="4300" b="1" dirty="0" smtClean="0"/>
              <a:t> </a:t>
            </a:r>
            <a:r>
              <a:rPr lang="sk-SK" sz="2400" b="1" dirty="0" smtClean="0"/>
              <a:t>                                               </a:t>
            </a:r>
            <a:r>
              <a:rPr lang="sk-SK" sz="3600" b="1" dirty="0" smtClean="0">
                <a:latin typeface="Arial Narrow" pitchFamily="34" charset="0"/>
              </a:rPr>
              <a:t>Centre </a:t>
            </a:r>
            <a:r>
              <a:rPr lang="sk-SK" sz="3600" b="1" dirty="0" err="1">
                <a:latin typeface="Arial Narrow" pitchFamily="34" charset="0"/>
              </a:rPr>
              <a:t>for</a:t>
            </a:r>
            <a:r>
              <a:rPr lang="sk-SK" sz="3600" b="1" dirty="0">
                <a:latin typeface="Arial Narrow" pitchFamily="34" charset="0"/>
              </a:rPr>
              <a:t> </a:t>
            </a:r>
            <a:r>
              <a:rPr lang="sk-SK" sz="3600" b="1" dirty="0" err="1">
                <a:latin typeface="Arial Narrow" pitchFamily="34" charset="0"/>
              </a:rPr>
              <a:t>Modern</a:t>
            </a:r>
            <a:r>
              <a:rPr lang="sk-SK" sz="3600" b="1" dirty="0">
                <a:latin typeface="Arial Narrow" pitchFamily="34" charset="0"/>
              </a:rPr>
              <a:t> </a:t>
            </a:r>
            <a:r>
              <a:rPr lang="sk-SK" sz="3600" b="1" dirty="0" err="1">
                <a:latin typeface="Arial Narrow" pitchFamily="34" charset="0"/>
              </a:rPr>
              <a:t>Education</a:t>
            </a:r>
            <a:r>
              <a:rPr lang="sk-SK" sz="3600" b="1" dirty="0">
                <a:latin typeface="Arial Narrow" pitchFamily="34" charset="0"/>
              </a:rPr>
              <a:t> </a:t>
            </a:r>
            <a:r>
              <a:rPr lang="sk-SK" sz="3600" b="1" dirty="0" smtClean="0">
                <a:latin typeface="Arial Narrow" pitchFamily="34" charset="0"/>
              </a:rPr>
              <a:t>/SK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000" b="1" dirty="0" smtClean="0"/>
              <a:t>                                        </a:t>
            </a:r>
            <a:endParaRPr lang="sk-SK" sz="31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5200" b="1" dirty="0" smtClean="0"/>
              <a:t> </a:t>
            </a:r>
            <a:r>
              <a:rPr lang="sk-SK" sz="5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P2</a:t>
            </a:r>
            <a:r>
              <a:rPr lang="sk-SK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</a:t>
            </a:r>
            <a:r>
              <a:rPr lang="sk-SK" sz="3600" b="1" dirty="0" smtClean="0">
                <a:latin typeface="Arial Narrow" pitchFamily="34" charset="0"/>
              </a:rPr>
              <a:t>Štátny </a:t>
            </a:r>
            <a:r>
              <a:rPr lang="sk-SK" sz="3600" b="1" dirty="0">
                <a:latin typeface="Arial Narrow" pitchFamily="34" charset="0"/>
              </a:rPr>
              <a:t>inštitút </a:t>
            </a:r>
            <a:r>
              <a:rPr lang="sk-SK" sz="3600" b="1" dirty="0" smtClean="0">
                <a:latin typeface="Arial Narrow" pitchFamily="34" charset="0"/>
              </a:rPr>
              <a:t>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600" b="1" dirty="0" smtClean="0">
                <a:latin typeface="Arial Narrow" pitchFamily="34" charset="0"/>
              </a:rPr>
              <a:t>                                                   odborného </a:t>
            </a:r>
            <a:r>
              <a:rPr lang="sk-SK" sz="3600" b="1" dirty="0">
                <a:latin typeface="Arial Narrow" pitchFamily="34" charset="0"/>
              </a:rPr>
              <a:t>vzdelávania /</a:t>
            </a:r>
            <a:r>
              <a:rPr lang="sk-SK" sz="3600" b="1" dirty="0" smtClean="0">
                <a:latin typeface="Arial Narrow" pitchFamily="34" charset="0"/>
              </a:rPr>
              <a:t>SK</a:t>
            </a:r>
            <a:endParaRPr lang="sk-SK" sz="2100" b="1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sk-SK" sz="5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sk-SK" sz="5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P3</a:t>
            </a:r>
            <a:r>
              <a:rPr lang="sk-SK" sz="4300" b="1" dirty="0" smtClean="0"/>
              <a:t>                       </a:t>
            </a:r>
            <a:r>
              <a:rPr lang="sk-SK" sz="3600" b="1" dirty="0" err="1" smtClean="0">
                <a:latin typeface="Arial Narrow" pitchFamily="34" charset="0"/>
              </a:rPr>
              <a:t>Střední</a:t>
            </a:r>
            <a:r>
              <a:rPr lang="sk-SK" sz="3600" b="1" dirty="0" smtClean="0">
                <a:latin typeface="Arial Narrow" pitchFamily="34" charset="0"/>
              </a:rPr>
              <a:t> </a:t>
            </a:r>
            <a:r>
              <a:rPr lang="sk-SK" sz="3600" b="1" dirty="0">
                <a:latin typeface="Arial Narrow" pitchFamily="34" charset="0"/>
              </a:rPr>
              <a:t>škola </a:t>
            </a:r>
            <a:r>
              <a:rPr lang="sk-SK" sz="3600" b="1" dirty="0" err="1">
                <a:latin typeface="Arial Narrow" pitchFamily="34" charset="0"/>
              </a:rPr>
              <a:t>automobilní</a:t>
            </a:r>
            <a:r>
              <a:rPr lang="sk-SK" sz="3600" b="1" dirty="0">
                <a:latin typeface="Arial Narrow" pitchFamily="34" charset="0"/>
              </a:rPr>
              <a:t> </a:t>
            </a:r>
            <a:r>
              <a:rPr lang="sk-SK" sz="3600" b="1" dirty="0" smtClean="0">
                <a:latin typeface="Arial Narrow" pitchFamily="34" charset="0"/>
              </a:rPr>
              <a:t>Holice /CZ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sz="5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P4 </a:t>
            </a:r>
            <a:r>
              <a:rPr lang="sk-SK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</a:t>
            </a:r>
            <a:r>
              <a:rPr lang="sk-SK" sz="3600" b="1" dirty="0" smtClean="0">
                <a:latin typeface="Arial Narrow" pitchFamily="34" charset="0"/>
              </a:rPr>
              <a:t>Centre </a:t>
            </a:r>
            <a:r>
              <a:rPr lang="sk-SK" sz="3600" b="1" dirty="0" err="1">
                <a:latin typeface="Arial Narrow" pitchFamily="34" charset="0"/>
              </a:rPr>
              <a:t>for</a:t>
            </a:r>
            <a:r>
              <a:rPr lang="sk-SK" sz="3600" b="1" dirty="0">
                <a:latin typeface="Arial Narrow" pitchFamily="34" charset="0"/>
              </a:rPr>
              <a:t> </a:t>
            </a:r>
            <a:r>
              <a:rPr lang="sk-SK" sz="3600" b="1" dirty="0" err="1">
                <a:latin typeface="Arial Narrow" pitchFamily="34" charset="0"/>
              </a:rPr>
              <a:t>Modern</a:t>
            </a:r>
            <a:r>
              <a:rPr lang="sk-SK" sz="3600" b="1" dirty="0">
                <a:latin typeface="Arial Narrow" pitchFamily="34" charset="0"/>
              </a:rPr>
              <a:t> </a:t>
            </a:r>
            <a:r>
              <a:rPr lang="sk-SK" sz="3600" b="1" dirty="0" err="1">
                <a:latin typeface="Arial Narrow" pitchFamily="34" charset="0"/>
              </a:rPr>
              <a:t>Education</a:t>
            </a:r>
            <a:r>
              <a:rPr lang="sk-SK" sz="3600" b="1" dirty="0">
                <a:latin typeface="Arial Narrow" pitchFamily="34" charset="0"/>
              </a:rPr>
              <a:t> /CZ </a:t>
            </a:r>
          </a:p>
          <a:p>
            <a:pPr marL="0" indent="0">
              <a:buNone/>
            </a:pPr>
            <a:endParaRPr lang="sk-SK" sz="3100" b="1" dirty="0"/>
          </a:p>
          <a:p>
            <a:pPr marL="0" indent="0">
              <a:buNone/>
            </a:pPr>
            <a:r>
              <a:rPr lang="sk-SK" sz="5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P5</a:t>
            </a:r>
            <a:r>
              <a:rPr lang="sk-SK" sz="43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</a:t>
            </a:r>
            <a:r>
              <a:rPr lang="en-US" sz="3600" b="1" dirty="0" smtClean="0">
                <a:latin typeface="Arial Narrow" pitchFamily="34" charset="0"/>
              </a:rPr>
              <a:t>ATT Training</a:t>
            </a:r>
            <a:r>
              <a:rPr lang="sk-SK" sz="3600" b="1" dirty="0" smtClean="0">
                <a:latin typeface="Arial Narrow" pitchFamily="34" charset="0"/>
              </a:rPr>
              <a:t> /UK</a:t>
            </a:r>
            <a:endParaRPr lang="sk-SK" sz="3600" dirty="0">
              <a:latin typeface="Arial Narrow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332656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PARTNERI PROJEKTU</a:t>
            </a:r>
            <a:endParaRPr lang="sk-SK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logo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47" y="1772816"/>
            <a:ext cx="132873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1029" name="Picture 5" descr="Přejít na titulní stránku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jít na titulní stránku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/>
          <p:nvPr/>
        </p:nvPicPr>
        <p:blipFill rotWithShape="1">
          <a:blip r:embed="rId8"/>
          <a:srcRect l="14711" t="11808" r="75867" b="80785"/>
          <a:stretch/>
        </p:blipFill>
        <p:spPr bwMode="auto">
          <a:xfrm>
            <a:off x="1580118" y="3573016"/>
            <a:ext cx="1325660" cy="667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logo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47" y="4509120"/>
            <a:ext cx="132873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1035" name="Picture 11" descr="http://www.sosostn.tsk.sk/images/odkazy/siov2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91" y="2780928"/>
            <a:ext cx="1974055" cy="5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/>
          <p:nvPr/>
        </p:nvPicPr>
        <p:blipFill rotWithShape="1">
          <a:blip r:embed="rId11"/>
          <a:srcRect l="928" t="12243" r="67012" b="79381"/>
          <a:stretch/>
        </p:blipFill>
        <p:spPr bwMode="auto">
          <a:xfrm>
            <a:off x="1467702" y="5661248"/>
            <a:ext cx="2528234" cy="529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188640"/>
            <a:ext cx="82060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2400" b="1" cap="all" spc="0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sk-SK" sz="36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KLAMPIARSKA TECHNOLÓGIA</a:t>
            </a:r>
            <a:endParaRPr lang="sk-SK" sz="3600" b="1" cap="all" spc="0" dirty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552161"/>
              </p:ext>
            </p:extLst>
          </p:nvPr>
        </p:nvGraphicFramePr>
        <p:xfrm>
          <a:off x="818582" y="1752491"/>
          <a:ext cx="8145906" cy="426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38"/>
                <a:gridCol w="2304256"/>
                <a:gridCol w="4608512"/>
              </a:tblGrid>
              <a:tr h="448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Zváranie kovových častí karosérie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Podstata zvárania, spôsoby, materiály na zváranie a ich príprava, zariadenia na zváranie a rezanie, rezanie plameňom, el. oblúkom, el. odporom, tlakom, trením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Špeciálne sp</a:t>
                      </a:r>
                      <a:r>
                        <a:rPr kumimoji="0" lang="sk-SK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ôsoby zvárania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Zváranie v ochrannej atmosfére, laserom, ultrazvukom, plazmou, výbuchom, elektrónovým lúčom, chyby a skúšky zvarov, deformácie vo zvare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Cínovanie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Účel, zariadenia, náradie, použitie, postup práce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Zváranie a lepenie plastov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Účel, zariadenia, náradie, vlastnosti, druhy plastov, defekty zvarov, postup práce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Tvrdé spájkovanie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Účel, vlastnosti, použitie, postup práce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Súbor testovacích cvičení z obsahu všetkých modulov druhého ročníka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979712" cy="1484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5369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2400" b="1" cap="all" spc="0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sk-SK" sz="36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KLAMPIARSKA TECHNOLÓGIA</a:t>
            </a:r>
            <a:endParaRPr lang="sk-SK" sz="3600" b="1" cap="all" spc="0" dirty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66070"/>
              </p:ext>
            </p:extLst>
          </p:nvPr>
        </p:nvGraphicFramePr>
        <p:xfrm>
          <a:off x="826283" y="1612313"/>
          <a:ext cx="8210213" cy="515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38"/>
                <a:gridCol w="2304256"/>
                <a:gridCol w="4672819"/>
              </a:tblGrid>
              <a:tr h="448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Stavba karosérií a skríň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Požiadavky kladené na karosérie, rozdelenie karosérií, konštrukcie s kostrou a škrupinové karosérie, konštrukcia častí a mechanizmov karosérií (dvere, okná, veká a kapoty, oplechovanie, závesy, zatvárací mechan. a spúšťače okien)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Tech. výroby klamp. výrobkov a konštrukcií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Technológia kusovej, sériovej a malosériovej výroby dielcov karosérií, technologické postupy výroby, organizácia výroby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Technológia výroby karosérie automobilov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Význam organizácie výroby karosérií, typy výroby karosérií, technologická príprava výroby a jej úlohy, spôsoby a technológie spájania dielcov do celkov, konečná a povrchová úprava, kontrola rozmerov, funkcie a akosti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Zariadenia pre výrobu karosérií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Strojové zariadenie, mechanizačné zariadenie, zariadenie pre zváranie, protikorózne a povrchové úpravy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Opravy klampiarskych výrobkov a konštrukcií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Spôsoby opráv, oprava a údržba, bežné, celkové a generálne opravy, postup pri opravách – výmena skrutkovaných, zváraných a lepených častí karosérií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Súhrn testovacích cvičení z modulov 1 - 5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69616" cy="1327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3479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188640"/>
            <a:ext cx="82060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2400" b="1" cap="all" spc="0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sk-SK" sz="36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KLAMPIARSKA TECHNOLÓGIA</a:t>
            </a:r>
            <a:endParaRPr lang="sk-SK" sz="3600" b="1" cap="all" spc="0" dirty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950259"/>
              </p:ext>
            </p:extLst>
          </p:nvPr>
        </p:nvGraphicFramePr>
        <p:xfrm>
          <a:off x="818582" y="1752491"/>
          <a:ext cx="8145906" cy="501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138"/>
                <a:gridCol w="2304256"/>
                <a:gridCol w="4608512"/>
              </a:tblGrid>
              <a:tr h="448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Technologické zariadenie klampiarskych dielní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Stroje a zariadenia na delenie materiálu, význam lisovania a základné práce pri lisovaní, náradia, zariadenia a prípravky v klampiarskej dielni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Špeciálne materiály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Kovové konštrukčné materiály, nekovové materiály, spojovací materiál, pomocný materiál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Opravy karosérií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Spôsob opráv, najčastejšie chyby karosérií, demontáž a montáž dielov (opravy deformácií, skríženia, korózie, palivovej nádrže, dielcov z plastov)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Renovácia dielcov pri opravách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Renovácia vyklepávaním a vsadením záplaty, zasklievanie, znižovanie hlučnosti a chvenia, antikorózna ochrana po oprave, ochrana dutín karosérie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Rovnanie havarovaných karosérií na rovnacích stoloch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Meracie a rovnacie systémy, stolice a ich príslušenstvo, postup premerania pri rovnaní, hydraulické napínaky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Súbor testovacích cvičení z obsahu všetkých modulov tretieho ročníka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2115"/>
            <a:ext cx="1841624" cy="1381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8546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188640"/>
            <a:ext cx="82060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2400" b="1" cap="all" spc="0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sk-SK" sz="3600" b="1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LAKOVNÍCKA TECHNOLÓGIA</a:t>
            </a:r>
            <a:endParaRPr lang="sk-SK" sz="3600" b="1" cap="all" spc="0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880369"/>
              </p:ext>
            </p:extLst>
          </p:nvPr>
        </p:nvGraphicFramePr>
        <p:xfrm>
          <a:off x="818582" y="1752491"/>
          <a:ext cx="800685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00"/>
                <a:gridCol w="2232248"/>
                <a:gridCol w="453980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Úvod do autolakovníctva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Predstavenie základných pojmov z problematiky ako je: náter, náterová hmota, bezpečnosť práce a ochrana zdravia, popis jednotlivých vrstiev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Autolakovnícka dielňa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Vybavenie autolakovníckej dielne: pomôcky, prístroje, nástroje, zariadenie, vzduchotechnika v dielni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Podklady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Materiály používané v automobilovom priemysle, kovy a ich vlastnosti, plasty a ich vlastnosti, netradičné materiály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Korózia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Vznik korózie, jednotlivé druhy korózie (chemická, galvanická), korózne javy, prevencia a odstraňovanie korózie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Antikorózna ochrana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Chemická úprava podkladu – morenie, fosfátovanie, pozinkovanie, kroky k pasiváciíi ich význam a spôsob vykonania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Súbor testovacích cvičení z modulov 1 - 5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D:\DOKUMENTY\Desktop\Puss_we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1783"/>
            <a:ext cx="2088232" cy="1566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9324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188640"/>
            <a:ext cx="82060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2400" b="1" cap="all" spc="0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sk-SK" sz="3600" b="1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LAKOVNÍCKA TECHNOLÓGIA</a:t>
            </a:r>
            <a:endParaRPr lang="sk-SK" sz="3600" b="1" cap="all" spc="0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373022"/>
              </p:ext>
            </p:extLst>
          </p:nvPr>
        </p:nvGraphicFramePr>
        <p:xfrm>
          <a:off x="818582" y="1752491"/>
          <a:ext cx="793484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00"/>
                <a:gridCol w="2160240"/>
                <a:gridCol w="4539806"/>
              </a:tblGrid>
              <a:tr h="308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Podklady a ich úprava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Postupy úpravy vlastností podkladu (fyzikálnych aj chemických), odmasťovanie, odstraňovanie starých náterov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Brúsenie a leštenie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Princíp brúsenia, jednotlivé druhy brúsenia – ručné, mechanické, mokré a brúsenie na sucho, brúsne pomôcky, zásady brúsenia, leštenie, pomôcky pri leštení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Tmelenie a plnenie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Princíp tmelenia, jednotlivé druhy tmelenia, jednotlivé druhy tmelov, pomôcky pri tmelení, nanášanie plniča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Ručné nanášanie       náterových hmôt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Jednotlivé druhy ručného nanášania náterových hmôt, výhody resp. nevýhody ručného nanášania NH, pomôcky a zásady pri ručnom nanášaní 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Mechanické nanášanie náterových hmôt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Jednotlivé druhy mechanického nanášania náterových hmôt, výhody resp. nevýhody mechanického nanášania NH, pomôcky a zásady pri mechanickom nanášaní 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Súbor testovacích cvičení z obsahu všetkých modulov druhého ročníka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6792"/>
            <a:ext cx="2072758" cy="1554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623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188640"/>
            <a:ext cx="82060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2400" b="1" cap="all" spc="0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sk-SK" sz="3600" b="1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LAKOVNÍCKA TECHNOLÓGIA</a:t>
            </a:r>
            <a:endParaRPr lang="sk-SK" sz="3600" b="1" cap="all" spc="0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31519"/>
              </p:ext>
            </p:extLst>
          </p:nvPr>
        </p:nvGraphicFramePr>
        <p:xfrm>
          <a:off x="817200" y="1753200"/>
          <a:ext cx="7934846" cy="435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00"/>
                <a:gridCol w="2160240"/>
                <a:gridCol w="453980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Pneumatické striekanie náterových hmôt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Definícia pneumatického striekania, zásady správneho pneumatického striekania, striekacie pištole, striekacie kabíny, chyby pri striekaní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Lakovanie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Definícia lakovania, druhy lakovania, jednotlivé druhy lakov, správny postup lakovania, pomôcky pri lakovaní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Špeciálne druhy lakovania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Rozdiel medzi klasickým lakovaním a špeciálnymi druhmi lakovania, druhy špeciálneho lakovania, metalíza, perleť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Sériové lakovanie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Definícia sériového lakovania, rozdiel medzi sériovým a opravárenským lakovaním, postup sériového lakovania v automobilovom priemysle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Schnutie                 náterových hmôt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Princípy schnutia náterových hmôt, popis jednotlivých druhov schnutia, pomôcky pre schnutie náterových hmôt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Súhrn testovacích cvičení z modulov 1 - 5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04" y="160475"/>
            <a:ext cx="1963810" cy="1472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455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188640"/>
            <a:ext cx="82060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2400" b="1" cap="all" spc="0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Základná </a:t>
            </a:r>
            <a:r>
              <a:rPr lang="sk-SK" sz="2400" b="1" cap="all" spc="0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obsahu učebnice </a:t>
            </a:r>
            <a:endParaRPr lang="sk-SK" sz="2400" b="1" cap="all" spc="0" dirty="0" smtClean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sk-SK" sz="3600" b="1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</a:rPr>
              <a:t>LAKOVNÍCKA TECHNOLÓGIA</a:t>
            </a:r>
            <a:endParaRPr lang="sk-SK" sz="3600" b="1" cap="all" spc="0" dirty="0">
              <a:ln w="0"/>
              <a:solidFill>
                <a:srgbClr val="99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088084"/>
              </p:ext>
            </p:extLst>
          </p:nvPr>
        </p:nvGraphicFramePr>
        <p:xfrm>
          <a:off x="818582" y="1752491"/>
          <a:ext cx="793484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00"/>
                <a:gridCol w="2160240"/>
                <a:gridCol w="453980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Modul č.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Názov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Obsahová náplň modulu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Technologické postupy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Popis jednotlivých technologických postupov t.j. pre nové časti, opravné lakovanie, pre neželezné kovy, technologický postup pre plastové podklady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Práca s technickými listami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Význam technických listov, obsah technických listov, termíny a piktogramy nachádzajúce sa v technických listoch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Koloristika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Význam koloristiky v autolakovníctve, pojem farba a jej vplyv na človeka, druhy farieb, výber správneho odtieňa, miešanie správneho odtieňa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Diagnostika porúch náteru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Príčiny vzniku porúch náteru, spôsoby odstránenia porúch náteru a ich prevencia, spôsoby určenia porúch náteru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Nové trendy v autolakovníctve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Nové trendy v jednotlivých oblastiach autolakovníctva: v postupoch, materiáloch, podkladoch, pomôckach, prístrojoch, ochrane zdravia a bezpečnosti práce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Testovanie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Súbor testovacích cvičení z obsahu všetkých modulov tretieho ročníka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ĺžnik 8"/>
          <p:cNvSpPr/>
          <p:nvPr/>
        </p:nvSpPr>
        <p:spPr>
          <a:xfrm>
            <a:off x="827584" y="1171668"/>
            <a:ext cx="2401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sk-SK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 ročník</a:t>
            </a:r>
            <a:endParaRPr lang="sk-SK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0141"/>
            <a:ext cx="2017589" cy="1513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924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8960" y="-819472"/>
            <a:ext cx="6613534" cy="16476125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123728" y="548679"/>
            <a:ext cx="61890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OBSAH KAŽDEJ UČEBNICE</a:t>
            </a:r>
            <a:endParaRPr lang="sk-SK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05614396"/>
              </p:ext>
            </p:extLst>
          </p:nvPr>
        </p:nvGraphicFramePr>
        <p:xfrm>
          <a:off x="2123728" y="1700808"/>
          <a:ext cx="64807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7" y="2420888"/>
            <a:ext cx="7270661" cy="432048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marL="431755" indent="-323816">
              <a:spcBef>
                <a:spcPts val="600"/>
              </a:spcBef>
              <a:buSzPct val="45000"/>
              <a:buFont typeface="StarSymbol"/>
              <a:buChar char="●"/>
            </a:pPr>
            <a:r>
              <a:rPr lang="sk-SK" sz="7200" b="1" dirty="0" smtClean="0">
                <a:latin typeface="Arial Narrow" pitchFamily="34" charset="0"/>
                <a:ea typeface="MS Gothic"/>
                <a:cs typeface="MS Gothic"/>
              </a:rPr>
              <a:t>Úvodný </a:t>
            </a:r>
            <a:r>
              <a:rPr lang="sk-SK" sz="7200" b="1" dirty="0">
                <a:latin typeface="Arial Narrow" pitchFamily="34" charset="0"/>
                <a:ea typeface="MS Gothic"/>
                <a:cs typeface="MS Gothic"/>
              </a:rPr>
              <a:t>odborný výklad</a:t>
            </a:r>
          </a:p>
          <a:p>
            <a:pPr marL="431755" indent="-323816">
              <a:spcBef>
                <a:spcPts val="600"/>
              </a:spcBef>
              <a:buSzPct val="45000"/>
              <a:buFont typeface="StarSymbol"/>
              <a:buChar char="●"/>
            </a:pPr>
            <a:r>
              <a:rPr lang="sk-SK" sz="7200" b="1" dirty="0">
                <a:latin typeface="Arial Narrow" pitchFamily="34" charset="0"/>
                <a:ea typeface="MS Gothic"/>
                <a:cs typeface="MS Gothic"/>
              </a:rPr>
              <a:t>Ilustračné obrázky  k príslušnému modulu</a:t>
            </a:r>
          </a:p>
          <a:p>
            <a:pPr marL="431755" indent="-323816">
              <a:spcBef>
                <a:spcPts val="600"/>
              </a:spcBef>
              <a:buSzPct val="45000"/>
              <a:buFont typeface="StarSymbol"/>
              <a:buChar char="●"/>
            </a:pPr>
            <a:r>
              <a:rPr lang="sk-SK" sz="7200" b="1" dirty="0">
                <a:latin typeface="Arial Narrow" pitchFamily="34" charset="0"/>
                <a:ea typeface="MS Gothic"/>
                <a:cs typeface="MS Gothic"/>
              </a:rPr>
              <a:t>Odborné cvičenia </a:t>
            </a:r>
          </a:p>
          <a:p>
            <a:pPr marL="431755" indent="-323816">
              <a:spcBef>
                <a:spcPts val="600"/>
              </a:spcBef>
              <a:buSzPct val="45000"/>
              <a:buFont typeface="StarSymbol"/>
              <a:buChar char="●"/>
            </a:pPr>
            <a:r>
              <a:rPr lang="sk-SK" sz="7200" b="1" dirty="0">
                <a:latin typeface="Arial Narrow" pitchFamily="34" charset="0"/>
                <a:ea typeface="MS Gothic"/>
                <a:cs typeface="MS Gothic"/>
              </a:rPr>
              <a:t>Úlohy na precvičenie preberanej </a:t>
            </a:r>
            <a:r>
              <a:rPr lang="sk-SK" sz="7200" b="1" dirty="0" smtClean="0">
                <a:latin typeface="Arial Narrow" pitchFamily="34" charset="0"/>
                <a:ea typeface="MS Gothic"/>
                <a:cs typeface="MS Gothic"/>
              </a:rPr>
              <a:t>témy </a:t>
            </a:r>
            <a:endParaRPr lang="sk-SK" sz="7200" b="1" dirty="0">
              <a:latin typeface="Arial Narrow" pitchFamily="34" charset="0"/>
              <a:ea typeface="MS Gothic"/>
              <a:cs typeface="MS Gothic"/>
            </a:endParaRPr>
          </a:p>
          <a:p>
            <a:pPr marL="431755" indent="-323816">
              <a:spcBef>
                <a:spcPts val="600"/>
              </a:spcBef>
              <a:buSzPct val="45000"/>
              <a:buFont typeface="StarSymbol"/>
              <a:buChar char="●"/>
            </a:pPr>
            <a:r>
              <a:rPr lang="sk-SK" sz="7200" b="1" dirty="0">
                <a:latin typeface="Arial Narrow" pitchFamily="34" charset="0"/>
                <a:ea typeface="MS Gothic"/>
                <a:cs typeface="MS Gothic"/>
              </a:rPr>
              <a:t>Spolu v každom module  cca 20 interaktívnych úloh</a:t>
            </a:r>
          </a:p>
          <a:p>
            <a:pPr marL="431755" indent="-323816">
              <a:spcBef>
                <a:spcPts val="600"/>
              </a:spcBef>
              <a:buSzPct val="45000"/>
              <a:buFont typeface="StarSymbol"/>
              <a:buChar char="●"/>
            </a:pPr>
            <a:r>
              <a:rPr lang="sk-SK" sz="7200" b="1" dirty="0">
                <a:latin typeface="Arial Narrow" pitchFamily="34" charset="0"/>
                <a:ea typeface="MS Gothic"/>
                <a:cs typeface="MS Gothic"/>
              </a:rPr>
              <a:t>Rôzne typy interaktívnych obrazoviek, ako napr. videá, slepé mapy, zaškrtávatka, kvíz, rozraďovanie,  pexeso s odbornými výrazmi alebo obrázkami  a pod</a:t>
            </a:r>
            <a:r>
              <a:rPr lang="sk-SK" sz="7200" b="1" dirty="0" smtClean="0">
                <a:latin typeface="Arial Narrow" pitchFamily="34" charset="0"/>
                <a:ea typeface="MS Gothic"/>
                <a:cs typeface="MS Gothic"/>
              </a:rPr>
              <a:t>.</a:t>
            </a:r>
            <a:endParaRPr lang="sk-SK" sz="7200" b="1" dirty="0">
              <a:latin typeface="Arial Narrow" pitchFamily="34" charset="0"/>
              <a:ea typeface="MS Gothic"/>
              <a:cs typeface="MS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302144" y="-311559"/>
            <a:ext cx="2552249" cy="6047517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2195736" y="620688"/>
            <a:ext cx="72063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ŠTRUKTÚRA MODULOV </a:t>
            </a:r>
          </a:p>
          <a:p>
            <a:r>
              <a:rPr lang="sk-SK" sz="44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</a:rPr>
              <a:t>V UČEBNICIACH</a:t>
            </a:r>
            <a:endParaRPr lang="sk-SK" sz="4400" b="1" cap="all" dirty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11560" y="1556792"/>
            <a:ext cx="8352928" cy="47525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k-SK" sz="3500" b="1" dirty="0">
                <a:latin typeface="Arial Narrow" pitchFamily="34" charset="0"/>
              </a:rPr>
              <a:t>všetky textové informácie budú  vytvorené ako originálne v rámci </a:t>
            </a:r>
            <a:r>
              <a:rPr lang="sk-SK" sz="3500" b="1" dirty="0" smtClean="0">
                <a:latin typeface="Arial Narrow" pitchFamily="34" charset="0"/>
              </a:rPr>
              <a:t>projektu</a:t>
            </a:r>
            <a:endParaRPr lang="sk-SK" sz="34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sz="3500" b="1" dirty="0">
                <a:latin typeface="Arial Narrow" pitchFamily="34" charset="0"/>
              </a:rPr>
              <a:t>ilustračné obrázky, simulácie a videá sú dodávané partnerom projektu: </a:t>
            </a:r>
            <a:endParaRPr lang="sk-SK" sz="3500" b="1" dirty="0" smtClean="0">
              <a:latin typeface="Arial Narrow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k-SK" sz="3500" b="1" i="1" dirty="0">
                <a:latin typeface="Arial Narrow" pitchFamily="34" charset="0"/>
              </a:rPr>
              <a:t> </a:t>
            </a:r>
            <a:r>
              <a:rPr lang="sk-SK" sz="3500" b="1" i="1" dirty="0" smtClean="0">
                <a:latin typeface="Arial Narrow" pitchFamily="34" charset="0"/>
              </a:rPr>
              <a:t>    </a:t>
            </a:r>
            <a:r>
              <a:rPr lang="sk-SK" sz="3100" i="1" dirty="0" smtClean="0">
                <a:latin typeface="Arial Narrow" pitchFamily="34" charset="0"/>
              </a:rPr>
              <a:t>ATT </a:t>
            </a:r>
            <a:r>
              <a:rPr lang="sk-SK" sz="3100" i="1" dirty="0" err="1" smtClean="0">
                <a:latin typeface="Arial Narrow" pitchFamily="34" charset="0"/>
              </a:rPr>
              <a:t>Training</a:t>
            </a:r>
            <a:r>
              <a:rPr lang="sk-SK" sz="3100" i="1" dirty="0">
                <a:latin typeface="Arial Narrow" pitchFamily="34" charset="0"/>
              </a:rPr>
              <a:t>, UK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sz="3500" b="1" dirty="0">
                <a:latin typeface="Arial Narrow" pitchFamily="34" charset="0"/>
              </a:rPr>
              <a:t>autormi obsahovej náplne </a:t>
            </a:r>
            <a:r>
              <a:rPr lang="sk-SK" sz="3500" b="1" dirty="0" smtClean="0">
                <a:latin typeface="Arial Narrow" pitchFamily="34" charset="0"/>
              </a:rPr>
              <a:t>výstupov </a:t>
            </a:r>
            <a:r>
              <a:rPr lang="sk-SK" sz="3500" b="1" dirty="0">
                <a:latin typeface="Arial Narrow" pitchFamily="34" charset="0"/>
              </a:rPr>
              <a:t>projektu budú:  </a:t>
            </a:r>
            <a:endParaRPr lang="sk-SK" sz="3500" b="1" dirty="0" smtClean="0">
              <a:latin typeface="Arial Narrow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k-SK" sz="3000" i="1" dirty="0" smtClean="0">
                <a:latin typeface="Arial Narrow" pitchFamily="34" charset="0"/>
              </a:rPr>
              <a:t>     Ing</a:t>
            </a:r>
            <a:r>
              <a:rPr lang="sk-SK" sz="3000" i="1" dirty="0">
                <a:latin typeface="Arial Narrow" pitchFamily="34" charset="0"/>
              </a:rPr>
              <a:t>. Jozef </a:t>
            </a:r>
            <a:r>
              <a:rPr lang="sk-SK" sz="3000" i="1" dirty="0" err="1">
                <a:latin typeface="Arial Narrow" pitchFamily="34" charset="0"/>
              </a:rPr>
              <a:t>Cíba</a:t>
            </a:r>
            <a:r>
              <a:rPr lang="sk-SK" sz="3000" i="1" dirty="0">
                <a:latin typeface="Arial Narrow" pitchFamily="34" charset="0"/>
              </a:rPr>
              <a:t>, Ing. Jana </a:t>
            </a:r>
            <a:r>
              <a:rPr lang="sk-SK" sz="3000" i="1" dirty="0" err="1">
                <a:latin typeface="Arial Narrow" pitchFamily="34" charset="0"/>
              </a:rPr>
              <a:t>Maštrlová</a:t>
            </a:r>
            <a:r>
              <a:rPr lang="sk-SK" sz="3000" i="1" dirty="0">
                <a:latin typeface="Arial Narrow" pitchFamily="34" charset="0"/>
              </a:rPr>
              <a:t>, Ing. Ľubica </a:t>
            </a:r>
            <a:r>
              <a:rPr lang="sk-SK" sz="3000" i="1" dirty="0" smtClean="0">
                <a:latin typeface="Arial Narrow" pitchFamily="34" charset="0"/>
              </a:rPr>
              <a:t>  Molnárová,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3000" i="1" dirty="0" smtClean="0">
                <a:latin typeface="Arial Narrow" pitchFamily="34" charset="0"/>
              </a:rPr>
              <a:t>     Ing</a:t>
            </a:r>
            <a:r>
              <a:rPr lang="sk-SK" sz="3000" i="1" dirty="0">
                <a:latin typeface="Arial Narrow" pitchFamily="34" charset="0"/>
              </a:rPr>
              <a:t>. Anton Nevedel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sz="3500" b="1" dirty="0" smtClean="0">
                <a:latin typeface="Arial Narrow" pitchFamily="34" charset="0"/>
              </a:rPr>
              <a:t>preklady: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3500" b="1" i="1" dirty="0">
                <a:latin typeface="Arial Narrow" pitchFamily="34" charset="0"/>
              </a:rPr>
              <a:t> </a:t>
            </a:r>
            <a:r>
              <a:rPr lang="sk-SK" sz="3500" b="1" i="1" dirty="0" smtClean="0">
                <a:latin typeface="Arial Narrow" pitchFamily="34" charset="0"/>
              </a:rPr>
              <a:t>    </a:t>
            </a:r>
            <a:r>
              <a:rPr lang="sk-SK" sz="3100" i="1" dirty="0" smtClean="0">
                <a:latin typeface="Arial Narrow" pitchFamily="34" charset="0"/>
              </a:rPr>
              <a:t>Ing</a:t>
            </a:r>
            <a:r>
              <a:rPr lang="sk-SK" sz="3100" i="1" dirty="0">
                <a:latin typeface="Arial Narrow" pitchFamily="34" charset="0"/>
              </a:rPr>
              <a:t>.  Alžbeta </a:t>
            </a:r>
            <a:r>
              <a:rPr lang="sk-SK" sz="3100" i="1" dirty="0" err="1">
                <a:latin typeface="Arial Narrow" pitchFamily="34" charset="0"/>
              </a:rPr>
              <a:t>Sz</a:t>
            </a:r>
            <a:r>
              <a:rPr lang="en-US" sz="3100" i="1" dirty="0">
                <a:latin typeface="Arial Narrow" pitchFamily="34" charset="0"/>
                <a:cs typeface="Times New Roman" pitchFamily="18" charset="0"/>
              </a:rPr>
              <a:t>ő</a:t>
            </a:r>
            <a:r>
              <a:rPr lang="sk-SK" sz="3100" i="1" dirty="0" err="1">
                <a:latin typeface="Arial Narrow" pitchFamily="34" charset="0"/>
                <a:cs typeface="Times New Roman" pitchFamily="18" charset="0"/>
              </a:rPr>
              <a:t>ll</a:t>
            </a:r>
            <a:r>
              <a:rPr lang="en-US" sz="3100" i="1" dirty="0">
                <a:latin typeface="Arial Narrow" pitchFamily="34" charset="0"/>
                <a:cs typeface="Times New Roman" pitchFamily="18" charset="0"/>
              </a:rPr>
              <a:t>ő</a:t>
            </a:r>
            <a:r>
              <a:rPr lang="sk-SK" sz="3100" i="1" dirty="0" err="1" smtClean="0">
                <a:latin typeface="Arial Narrow" pitchFamily="34" charset="0"/>
                <a:cs typeface="Times New Roman" pitchFamily="18" charset="0"/>
              </a:rPr>
              <a:t>sová</a:t>
            </a:r>
            <a:endParaRPr lang="sk-SK" sz="3500" b="1" dirty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sz="3500" b="1" dirty="0">
                <a:latin typeface="Arial Narrow" pitchFamily="34" charset="0"/>
                <a:cs typeface="Times New Roman" pitchFamily="18" charset="0"/>
              </a:rPr>
              <a:t>technická podpora pri práci s portálom:  </a:t>
            </a:r>
            <a:endParaRPr lang="sk-SK" sz="3500" b="1" dirty="0" smtClean="0">
              <a:latin typeface="Arial Narrow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k-SK" sz="3500" b="1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sk-SK" sz="3500" b="1" i="1" dirty="0" smtClean="0">
                <a:latin typeface="Arial Narrow" pitchFamily="34" charset="0"/>
                <a:cs typeface="Times New Roman" pitchFamily="18" charset="0"/>
              </a:rPr>
              <a:t>   </a:t>
            </a:r>
            <a:r>
              <a:rPr lang="sk-SK" sz="3100" i="1" dirty="0" smtClean="0">
                <a:latin typeface="Arial Narrow" pitchFamily="34" charset="0"/>
                <a:cs typeface="Times New Roman" pitchFamily="18" charset="0"/>
              </a:rPr>
              <a:t>Mgr</a:t>
            </a:r>
            <a:r>
              <a:rPr lang="sk-SK" sz="3100" i="1" dirty="0">
                <a:latin typeface="Arial Narrow" pitchFamily="34" charset="0"/>
                <a:cs typeface="Times New Roman" pitchFamily="18" charset="0"/>
              </a:rPr>
              <a:t>. Jana </a:t>
            </a:r>
            <a:r>
              <a:rPr lang="sk-SK" sz="3100" i="1" dirty="0" err="1">
                <a:latin typeface="Arial Narrow" pitchFamily="34" charset="0"/>
                <a:cs typeface="Times New Roman" pitchFamily="18" charset="0"/>
              </a:rPr>
              <a:t>Čiripová</a:t>
            </a:r>
            <a:endParaRPr lang="en-US" sz="3100" i="1" dirty="0">
              <a:latin typeface="Arial Narrow" pitchFamily="34" charset="0"/>
              <a:cs typeface="Times New Roman" pitchFamily="18" charset="0"/>
            </a:endParaRPr>
          </a:p>
          <a:p>
            <a:pPr>
              <a:defRPr lang="sk-SK"/>
            </a:pPr>
            <a:endParaRPr lang="sk-SK" u="sng" dirty="0">
              <a:solidFill>
                <a:schemeClr val="tx2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55576" y="548680"/>
            <a:ext cx="4113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Použité </a:t>
            </a:r>
            <a:r>
              <a:rPr lang="sk-SK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zdroje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76672"/>
            <a:ext cx="8640960" cy="5695528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pPr algn="ctr">
              <a:lnSpc>
                <a:spcPct val="80000"/>
              </a:lnSpc>
              <a:buSzPct val="45000"/>
            </a:pPr>
            <a:endParaRPr lang="sk-SK" sz="9600" b="1" dirty="0" smtClean="0">
              <a:ea typeface="MS Gothic"/>
              <a:cs typeface="MS Gothic"/>
            </a:endParaRPr>
          </a:p>
          <a:p>
            <a:pPr algn="ctr">
              <a:lnSpc>
                <a:spcPct val="80000"/>
              </a:lnSpc>
              <a:buSzPct val="45000"/>
            </a:pPr>
            <a:endParaRPr lang="sk-SK" sz="6000" dirty="0" smtClean="0">
              <a:ea typeface="MS Gothic"/>
              <a:cs typeface="MS Gothic"/>
            </a:endParaRPr>
          </a:p>
          <a:p>
            <a:pPr algn="ctr">
              <a:lnSpc>
                <a:spcPct val="80000"/>
              </a:lnSpc>
              <a:buSzPct val="45000"/>
            </a:pPr>
            <a:endParaRPr lang="sk-SK" sz="7200" b="1" dirty="0" smtClean="0">
              <a:ea typeface="MS Gothic"/>
              <a:cs typeface="MS Gothic"/>
            </a:endParaRPr>
          </a:p>
          <a:p>
            <a:pPr algn="ctr">
              <a:lnSpc>
                <a:spcPct val="80000"/>
              </a:lnSpc>
              <a:buSzPct val="45000"/>
            </a:pPr>
            <a:endParaRPr lang="sk-SK" sz="7200" b="1" dirty="0" smtClean="0">
              <a:latin typeface="Arial Narrow" pitchFamily="34" charset="0"/>
              <a:ea typeface="MS Gothic"/>
              <a:cs typeface="MS Gothic"/>
            </a:endParaRPr>
          </a:p>
          <a:p>
            <a:pPr algn="ctr">
              <a:lnSpc>
                <a:spcPct val="80000"/>
              </a:lnSpc>
              <a:buSzPct val="45000"/>
            </a:pPr>
            <a:r>
              <a:rPr lang="sk-SK" sz="7200" b="1" dirty="0" smtClean="0">
                <a:latin typeface="Arial Narrow" pitchFamily="34" charset="0"/>
                <a:ea typeface="MS Gothic"/>
                <a:cs typeface="MS Gothic"/>
              </a:rPr>
              <a:t>PROFESSIONAL  AUTOMOTIVE  TRAINING</a:t>
            </a:r>
          </a:p>
          <a:p>
            <a:pPr algn="ctr">
              <a:lnSpc>
                <a:spcPct val="80000"/>
              </a:lnSpc>
              <a:buSzPct val="45000"/>
              <a:buNone/>
            </a:pPr>
            <a:endParaRPr kumimoji="1" lang="sk-SK" sz="6000" b="1" dirty="0" smtClean="0">
              <a:latin typeface="Arial Narrow" pitchFamily="34" charset="0"/>
            </a:endParaRPr>
          </a:p>
          <a:p>
            <a:pPr algn="ctr">
              <a:lnSpc>
                <a:spcPct val="80000"/>
              </a:lnSpc>
              <a:buSzPct val="45000"/>
            </a:pPr>
            <a:r>
              <a:rPr lang="sk-SK" sz="9600" b="1" dirty="0" smtClean="0">
                <a:latin typeface="Arial Narrow" pitchFamily="34" charset="0"/>
                <a:ea typeface="MS Gothic"/>
                <a:cs typeface="MS Gothic"/>
              </a:rPr>
              <a:t>UČEBNICE</a:t>
            </a:r>
          </a:p>
          <a:p>
            <a:pPr algn="ctr">
              <a:lnSpc>
                <a:spcPct val="80000"/>
              </a:lnSpc>
              <a:buSzPct val="45000"/>
            </a:pPr>
            <a:r>
              <a:rPr lang="sk-SK" sz="7200" b="1" dirty="0" smtClean="0">
                <a:latin typeface="Arial Narrow" pitchFamily="34" charset="0"/>
                <a:ea typeface="MS Gothic"/>
                <a:cs typeface="MS Gothic"/>
              </a:rPr>
              <a:t>pre odborné  vzdelávanie  študentov autoprofesií</a:t>
            </a:r>
          </a:p>
          <a:p>
            <a:pPr algn="ctr">
              <a:lnSpc>
                <a:spcPct val="80000"/>
              </a:lnSpc>
              <a:buSzPct val="45000"/>
            </a:pPr>
            <a:endParaRPr lang="sk-SK" sz="7200" dirty="0" smtClean="0">
              <a:latin typeface="Arial Narrow" pitchFamily="34" charset="0"/>
              <a:ea typeface="MS Gothic"/>
              <a:cs typeface="MS Gothic"/>
            </a:endParaRPr>
          </a:p>
          <a:p>
            <a:pPr algn="ctr">
              <a:lnSpc>
                <a:spcPct val="80000"/>
              </a:lnSpc>
              <a:buSzPct val="45000"/>
            </a:pPr>
            <a:r>
              <a:rPr lang="sk-SK" sz="9600" b="1" dirty="0" smtClean="0">
                <a:latin typeface="Arial Narrow" pitchFamily="34" charset="0"/>
                <a:ea typeface="MS Gothic"/>
                <a:cs typeface="MS Gothic"/>
              </a:rPr>
              <a:t>INTERAKTÍVNY PORTÁL</a:t>
            </a:r>
          </a:p>
          <a:p>
            <a:pPr algn="ctr">
              <a:lnSpc>
                <a:spcPct val="80000"/>
              </a:lnSpc>
              <a:buSzPct val="45000"/>
            </a:pPr>
            <a:r>
              <a:rPr lang="sk-SK" sz="8000" b="1" dirty="0" smtClean="0">
                <a:latin typeface="Arial Narrow" pitchFamily="34" charset="0"/>
                <a:ea typeface="MS Gothic"/>
                <a:cs typeface="MS Gothic"/>
              </a:rPr>
              <a:t>pre moderné metódy odborného vzdelávania prostredníctvom IKT</a:t>
            </a:r>
          </a:p>
          <a:p>
            <a:pPr algn="ctr">
              <a:lnSpc>
                <a:spcPct val="80000"/>
              </a:lnSpc>
              <a:buSzPct val="45000"/>
            </a:pPr>
            <a:endParaRPr lang="sk-SK" sz="7200" b="1" dirty="0" smtClean="0">
              <a:latin typeface="Arial Narrow" pitchFamily="34" charset="0"/>
              <a:ea typeface="MS Gothic"/>
              <a:cs typeface="MS Gothic"/>
            </a:endParaRPr>
          </a:p>
          <a:p>
            <a:pPr algn="ctr">
              <a:lnSpc>
                <a:spcPct val="80000"/>
              </a:lnSpc>
              <a:buSzPct val="45000"/>
            </a:pPr>
            <a:r>
              <a:rPr lang="sk-SK" sz="7200" b="1" dirty="0" err="1" smtClean="0">
                <a:latin typeface="Arial Narrow" pitchFamily="34" charset="0"/>
                <a:ea typeface="MS Gothic"/>
                <a:cs typeface="MS Gothic"/>
              </a:rPr>
              <a:t>Leonardo</a:t>
            </a:r>
            <a:r>
              <a:rPr lang="sk-SK" sz="7200" b="1" dirty="0" smtClean="0">
                <a:latin typeface="Arial Narrow" pitchFamily="34" charset="0"/>
                <a:ea typeface="MS Gothic"/>
                <a:cs typeface="MS Gothic"/>
              </a:rPr>
              <a:t> </a:t>
            </a:r>
            <a:r>
              <a:rPr lang="sk-SK" sz="7200" b="1" dirty="0" err="1" smtClean="0">
                <a:latin typeface="Arial Narrow" pitchFamily="34" charset="0"/>
                <a:ea typeface="MS Gothic"/>
                <a:cs typeface="MS Gothic"/>
              </a:rPr>
              <a:t>da</a:t>
            </a:r>
            <a:r>
              <a:rPr lang="sk-SK" sz="7200" b="1" dirty="0" smtClean="0">
                <a:latin typeface="Arial Narrow" pitchFamily="34" charset="0"/>
                <a:ea typeface="MS Gothic"/>
                <a:cs typeface="MS Gothic"/>
              </a:rPr>
              <a:t> </a:t>
            </a:r>
            <a:r>
              <a:rPr lang="sk-SK" sz="7200" b="1" dirty="0" err="1" smtClean="0">
                <a:latin typeface="Arial Narrow" pitchFamily="34" charset="0"/>
                <a:ea typeface="MS Gothic"/>
                <a:cs typeface="MS Gothic"/>
              </a:rPr>
              <a:t>Vinci</a:t>
            </a:r>
            <a:r>
              <a:rPr lang="sk-SK" sz="7200" b="1" dirty="0" smtClean="0">
                <a:latin typeface="Arial Narrow" pitchFamily="34" charset="0"/>
                <a:ea typeface="MS Gothic"/>
                <a:cs typeface="MS Gothic"/>
              </a:rPr>
              <a:t>, Transfer Inovácií</a:t>
            </a:r>
          </a:p>
          <a:p>
            <a:pPr algn="ctr">
              <a:lnSpc>
                <a:spcPct val="80000"/>
              </a:lnSpc>
              <a:buSzPct val="45000"/>
            </a:pPr>
            <a:endParaRPr lang="sk-SK" sz="7200" b="1" dirty="0">
              <a:latin typeface="Arial Narrow" pitchFamily="34" charset="0"/>
              <a:ea typeface="MS Gothic"/>
              <a:cs typeface="MS Gothic"/>
            </a:endParaRPr>
          </a:p>
          <a:p>
            <a:pPr algn="ctr">
              <a:lnSpc>
                <a:spcPct val="80000"/>
              </a:lnSpc>
              <a:buSzPct val="45000"/>
            </a:pPr>
            <a:r>
              <a:rPr lang="sk-SK" sz="7200" b="1" dirty="0">
                <a:latin typeface="Arial Narrow" pitchFamily="34" charset="0"/>
                <a:ea typeface="MS Gothic"/>
                <a:cs typeface="MS Gothic"/>
              </a:rPr>
              <a:t>2012</a:t>
            </a:r>
            <a:endParaRPr lang="en-US" sz="7200" b="1" dirty="0">
              <a:latin typeface="Arial Narrow" pitchFamily="34" charset="0"/>
              <a:ea typeface="MS Gothic"/>
              <a:cs typeface="MS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19" y="4365104"/>
            <a:ext cx="7765662" cy="16476125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2556448" y="476672"/>
            <a:ext cx="4031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/>
                <a:solidFill>
                  <a:srgbClr val="0082B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MS Gothic"/>
                <a:cs typeface="MS Gothic"/>
              </a:rPr>
              <a:t>Projekt PAT </a:t>
            </a:r>
            <a:endParaRPr lang="sk-SK" sz="5400" b="1" cap="all" spc="0" dirty="0">
              <a:ln/>
              <a:solidFill>
                <a:srgbClr val="0082B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319713" y="3422579"/>
            <a:ext cx="250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UKÁŽKY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67544" y="3389922"/>
            <a:ext cx="8424936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ĎAKUJEM ZA POZORNOSŤ</a:t>
            </a:r>
            <a:endParaRPr lang="sk-SK" sz="54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851920" y="5805264"/>
            <a:ext cx="492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Stredná odborná škola automobilová, </a:t>
            </a:r>
          </a:p>
          <a:p>
            <a:pPr algn="ctr"/>
            <a:r>
              <a:rPr lang="sk-SK" b="1" dirty="0" smtClean="0"/>
              <a:t>J. Jonáša 5, Bratislava, Slovensko</a:t>
            </a:r>
            <a:endParaRPr lang="sk-SK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84014" y="1124744"/>
            <a:ext cx="8424936" cy="5197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                                        </a:t>
            </a:r>
          </a:p>
          <a:p>
            <a:pPr marL="0" indent="0">
              <a:buNone/>
            </a:pPr>
            <a:r>
              <a:rPr lang="sk-SK" sz="5200" dirty="0"/>
              <a:t> </a:t>
            </a:r>
            <a:endParaRPr lang="sk-SK" sz="3600" dirty="0"/>
          </a:p>
        </p:txBody>
      </p:sp>
      <p:sp>
        <p:nvSpPr>
          <p:cNvPr id="3" name="Obdĺžnik 2"/>
          <p:cNvSpPr/>
          <p:nvPr/>
        </p:nvSpPr>
        <p:spPr>
          <a:xfrm>
            <a:off x="611560" y="332656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/>
                <a:solidFill>
                  <a:srgbClr val="0082B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CIELE</a:t>
            </a:r>
            <a:r>
              <a:rPr lang="sk-SK" sz="5400" b="1" cap="all" spc="0" dirty="0" smtClean="0">
                <a:ln/>
                <a:solidFill>
                  <a:srgbClr val="0082B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PROJEKTU</a:t>
            </a:r>
            <a:endParaRPr lang="sk-SK" sz="5400" b="1" cap="all" spc="0" dirty="0">
              <a:ln/>
              <a:solidFill>
                <a:srgbClr val="0082B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9" name="Picture 5" descr="Přejít na titulní strán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jít na titulní strán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611560" y="1235564"/>
            <a:ext cx="8532440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200" b="1" u="sng" dirty="0" smtClean="0">
              <a:latin typeface="Arial Narrow" pitchFamily="34" charset="0"/>
            </a:endParaRPr>
          </a:p>
          <a:p>
            <a:pPr marL="342900" indent="-342900">
              <a:buFontTx/>
              <a:buChar char="-"/>
            </a:pPr>
            <a:r>
              <a:rPr lang="sk-SK" sz="2400" b="1" u="sng" dirty="0" smtClean="0">
                <a:latin typeface="Arial Narrow" pitchFamily="34" charset="0"/>
              </a:rPr>
              <a:t>Inovácia výučby odborných </a:t>
            </a:r>
            <a:r>
              <a:rPr lang="sk-SK" sz="2400" b="1" u="sng" dirty="0">
                <a:latin typeface="Arial Narrow" pitchFamily="34" charset="0"/>
              </a:rPr>
              <a:t>predmetov  s využitím I</a:t>
            </a:r>
            <a:r>
              <a:rPr lang="sk-SK" sz="2400" b="1" dirty="0">
                <a:latin typeface="Arial Narrow" pitchFamily="34" charset="0"/>
              </a:rPr>
              <a:t>KT v </a:t>
            </a:r>
            <a:r>
              <a:rPr lang="sk-SK" sz="2400" b="1" dirty="0" smtClean="0">
                <a:latin typeface="Arial Narrow" pitchFamily="34" charset="0"/>
              </a:rPr>
              <a:t>  systéme </a:t>
            </a:r>
            <a:r>
              <a:rPr lang="sk-SK" sz="2400" b="1" dirty="0">
                <a:latin typeface="Arial Narrow" pitchFamily="34" charset="0"/>
              </a:rPr>
              <a:t>odbornej prípravy v SR zameranej na oblasť autoprofesií – </a:t>
            </a:r>
          </a:p>
          <a:p>
            <a:r>
              <a:rPr lang="sk-SK" sz="2400" b="1" dirty="0" smtClean="0">
                <a:latin typeface="Arial Narrow" pitchFamily="34" charset="0"/>
              </a:rPr>
              <a:t>     učebný </a:t>
            </a:r>
            <a:r>
              <a:rPr lang="sk-SK" sz="2400" b="1" dirty="0">
                <a:latin typeface="Arial Narrow" pitchFamily="34" charset="0"/>
              </a:rPr>
              <a:t>odbor 2487 H autoopravár                                                </a:t>
            </a:r>
          </a:p>
          <a:p>
            <a:r>
              <a:rPr lang="sk-SK" sz="2400" b="1" dirty="0">
                <a:latin typeface="Arial Narrow" pitchFamily="34" charset="0"/>
              </a:rPr>
              <a:t>                                                                    01 – mechanik </a:t>
            </a:r>
          </a:p>
          <a:p>
            <a:r>
              <a:rPr lang="sk-SK" sz="2400" b="1" dirty="0">
                <a:latin typeface="Arial Narrow" pitchFamily="34" charset="0"/>
              </a:rPr>
              <a:t>                                                                    02 – elektrikár</a:t>
            </a:r>
          </a:p>
          <a:p>
            <a:r>
              <a:rPr lang="sk-SK" sz="2400" b="1" dirty="0">
                <a:latin typeface="Arial Narrow" pitchFamily="34" charset="0"/>
              </a:rPr>
              <a:t>                                                                    03 – karosár </a:t>
            </a:r>
          </a:p>
          <a:p>
            <a:r>
              <a:rPr lang="sk-SK" sz="2400" b="1" dirty="0">
                <a:latin typeface="Arial Narrow" pitchFamily="34" charset="0"/>
              </a:rPr>
              <a:t>                                                                    04 – lakovník </a:t>
            </a:r>
            <a:endParaRPr lang="sk-SK" sz="2400" b="1" dirty="0" smtClean="0">
              <a:latin typeface="Arial Narrow" pitchFamily="34" charset="0"/>
            </a:endParaRPr>
          </a:p>
          <a:p>
            <a:pPr marL="342900" indent="-342900">
              <a:buFontTx/>
              <a:buChar char="-"/>
            </a:pPr>
            <a:r>
              <a:rPr lang="sk-SK" sz="2400" b="1" u="sng" dirty="0">
                <a:latin typeface="Arial Narrow" pitchFamily="34" charset="0"/>
              </a:rPr>
              <a:t>T</a:t>
            </a:r>
            <a:r>
              <a:rPr lang="sk-SK" sz="2400" b="1" u="sng" dirty="0" smtClean="0">
                <a:latin typeface="Arial Narrow" pitchFamily="34" charset="0"/>
              </a:rPr>
              <a:t>ransfer </a:t>
            </a:r>
            <a:r>
              <a:rPr lang="sk-SK" sz="2400" b="1" u="sng" dirty="0">
                <a:latin typeface="Arial Narrow" pitchFamily="34" charset="0"/>
              </a:rPr>
              <a:t>technologickej platformy online systému </a:t>
            </a:r>
            <a:r>
              <a:rPr lang="sk-SK" sz="2400" b="1" u="sng" dirty="0" smtClean="0">
                <a:latin typeface="Arial Narrow" pitchFamily="34" charset="0"/>
              </a:rPr>
              <a:t>interaktívnych </a:t>
            </a:r>
            <a:r>
              <a:rPr lang="sk-SK" sz="2400" b="1" u="sng" dirty="0">
                <a:latin typeface="Arial Narrow" pitchFamily="34" charset="0"/>
              </a:rPr>
              <a:t>cvičení </a:t>
            </a:r>
            <a:r>
              <a:rPr lang="sk-SK" sz="2400" b="1" dirty="0">
                <a:latin typeface="Arial Narrow" pitchFamily="34" charset="0"/>
              </a:rPr>
              <a:t>viazaných na jednotlivé učebnice a vývoj  nového špecializovaného obsahu nosných odborných </a:t>
            </a:r>
            <a:r>
              <a:rPr lang="sk-SK" sz="2400" b="1" dirty="0" smtClean="0">
                <a:latin typeface="Arial Narrow" pitchFamily="34" charset="0"/>
              </a:rPr>
              <a:t>predmetov:</a:t>
            </a:r>
          </a:p>
          <a:p>
            <a:pPr algn="ctr"/>
            <a:endParaRPr lang="sk-SK" sz="800" b="1" cap="all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sk-SK" sz="2400" b="1" cap="all" dirty="0" smtClean="0">
                <a:solidFill>
                  <a:srgbClr val="FF0000"/>
                </a:solidFill>
                <a:latin typeface="Arial Narrow" pitchFamily="34" charset="0"/>
              </a:rPr>
              <a:t>diagnostika </a:t>
            </a:r>
            <a:r>
              <a:rPr lang="sk-SK" sz="2400" b="1" cap="all" dirty="0">
                <a:solidFill>
                  <a:srgbClr val="FF0000"/>
                </a:solidFill>
                <a:latin typeface="Arial Narrow" pitchFamily="34" charset="0"/>
              </a:rPr>
              <a:t>a </a:t>
            </a:r>
            <a:r>
              <a:rPr lang="sk-SK" sz="2400" b="1" cap="all" dirty="0" smtClean="0">
                <a:solidFill>
                  <a:srgbClr val="FF0000"/>
                </a:solidFill>
                <a:latin typeface="Arial Narrow" pitchFamily="34" charset="0"/>
              </a:rPr>
              <a:t>opravy automobilov</a:t>
            </a:r>
            <a:r>
              <a:rPr lang="sk-SK" sz="2400" b="1" cap="all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sk-SK" sz="2400" b="1" cap="all" dirty="0" smtClean="0">
                <a:solidFill>
                  <a:srgbClr val="CC0000"/>
                </a:solidFill>
                <a:latin typeface="Arial Narrow" pitchFamily="34" charset="0"/>
              </a:rPr>
              <a:t>klampiarska technológia</a:t>
            </a:r>
            <a:r>
              <a:rPr lang="sk-SK" sz="2400" b="1" cap="all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sk-SK" sz="2400" b="1" cap="all" dirty="0" smtClean="0">
                <a:solidFill>
                  <a:srgbClr val="993300"/>
                </a:solidFill>
                <a:latin typeface="Arial Narrow" pitchFamily="34" charset="0"/>
              </a:rPr>
              <a:t>lakovnícka </a:t>
            </a:r>
            <a:r>
              <a:rPr lang="sk-SK" sz="2400" b="1" cap="all" dirty="0">
                <a:solidFill>
                  <a:srgbClr val="993300"/>
                </a:solidFill>
                <a:latin typeface="Arial Narrow" pitchFamily="34" charset="0"/>
              </a:rPr>
              <a:t>technológia</a:t>
            </a:r>
          </a:p>
          <a:p>
            <a:pPr>
              <a:lnSpc>
                <a:spcPct val="115000"/>
              </a:lnSpc>
            </a:pPr>
            <a:endParaRPr lang="sk-SK" sz="2000" b="1" dirty="0"/>
          </a:p>
          <a:p>
            <a:pPr>
              <a:lnSpc>
                <a:spcPct val="115000"/>
              </a:lnSpc>
            </a:pPr>
            <a:endParaRPr lang="sk-SK" sz="2000" b="1" dirty="0" smtClean="0"/>
          </a:p>
          <a:p>
            <a:pPr>
              <a:lnSpc>
                <a:spcPct val="115000"/>
              </a:lnSpc>
            </a:pPr>
            <a:endParaRPr lang="sk-SK" sz="2000" b="1" dirty="0"/>
          </a:p>
          <a:p>
            <a:pPr>
              <a:lnSpc>
                <a:spcPct val="115000"/>
              </a:lnSpc>
            </a:pPr>
            <a:endParaRPr lang="sk-SK" sz="2000" b="1" dirty="0" smtClean="0"/>
          </a:p>
          <a:p>
            <a:pPr>
              <a:lnSpc>
                <a:spcPct val="115000"/>
              </a:lnSpc>
            </a:pPr>
            <a:endParaRPr lang="sk-SK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5777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0" y="332656"/>
            <a:ext cx="8280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PARTNER P1 /SK</a:t>
            </a:r>
            <a:endParaRPr lang="sk-SK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logo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3" y="311076"/>
            <a:ext cx="1824451" cy="104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Přejít na titulní strán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jít na titulní strán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851462" y="1772816"/>
            <a:ext cx="78011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koordinácia </a:t>
            </a:r>
            <a:r>
              <a:rPr lang="sk-SK" sz="2000" b="1" dirty="0">
                <a:latin typeface="Arial Narrow" pitchFamily="34" charset="0"/>
              </a:rPr>
              <a:t>spolupráce jednotlivých </a:t>
            </a:r>
            <a:r>
              <a:rPr lang="sk-SK" sz="2000" b="1" dirty="0" smtClean="0">
                <a:latin typeface="Arial Narrow" pitchFamily="34" charset="0"/>
              </a:rPr>
              <a:t>tímov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prenos </a:t>
            </a:r>
            <a:r>
              <a:rPr lang="sk-SK" sz="2000" b="1" dirty="0">
                <a:latin typeface="Arial Narrow" pitchFamily="34" charset="0"/>
              </a:rPr>
              <a:t>inovácií a ich prispôsobenie potrebám cieľových </a:t>
            </a:r>
            <a:r>
              <a:rPr lang="sk-SK" sz="2000" b="1" dirty="0" smtClean="0">
                <a:latin typeface="Arial Narrow" pitchFamily="34" charset="0"/>
              </a:rPr>
              <a:t>skupín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nahrávanie </a:t>
            </a:r>
            <a:r>
              <a:rPr lang="sk-SK" sz="2000" b="1" dirty="0">
                <a:latin typeface="Arial Narrow" pitchFamily="34" charset="0"/>
              </a:rPr>
              <a:t>obsahu študijných materiálov do on-line šablón, ďalšie programovanie a úpravy v súlade s odborným </a:t>
            </a:r>
            <a:r>
              <a:rPr lang="sk-SK" sz="2000" b="1" dirty="0" smtClean="0">
                <a:latin typeface="Arial Narrow" pitchFamily="34" charset="0"/>
              </a:rPr>
              <a:t>vzdelávaním </a:t>
            </a:r>
            <a:r>
              <a:rPr lang="sk-SK" sz="2000" b="1" dirty="0">
                <a:latin typeface="Arial Narrow" pitchFamily="34" charset="0"/>
              </a:rPr>
              <a:t>na </a:t>
            </a:r>
            <a:r>
              <a:rPr lang="sk-SK" sz="2000" b="1" dirty="0" smtClean="0">
                <a:latin typeface="Arial Narrow" pitchFamily="34" charset="0"/>
              </a:rPr>
              <a:t>Slovensku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testovanie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poskytovanie školení </a:t>
            </a:r>
            <a:r>
              <a:rPr lang="sk-SK" sz="2000" b="1" dirty="0">
                <a:latin typeface="Arial Narrow" pitchFamily="34" charset="0"/>
              </a:rPr>
              <a:t>pre </a:t>
            </a:r>
            <a:r>
              <a:rPr lang="sk-SK" sz="2000" b="1" dirty="0" smtClean="0">
                <a:latin typeface="Arial Narrow" pitchFamily="34" charset="0"/>
              </a:rPr>
              <a:t>učiteľov</a:t>
            </a:r>
            <a:endParaRPr lang="sk-SK" sz="2000" b="1" dirty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rozvoj </a:t>
            </a:r>
            <a:r>
              <a:rPr lang="sk-SK" sz="2000" b="1" dirty="0">
                <a:latin typeface="Arial Narrow" pitchFamily="34" charset="0"/>
              </a:rPr>
              <a:t>vzdelávacích platforiem </a:t>
            </a:r>
            <a:r>
              <a:rPr lang="sk-SK" sz="2000" b="1" dirty="0" smtClean="0">
                <a:latin typeface="Arial Narrow" pitchFamily="34" charset="0"/>
              </a:rPr>
              <a:t>/pokyny</a:t>
            </a:r>
            <a:r>
              <a:rPr lang="sk-SK" sz="2000" b="1" dirty="0">
                <a:latin typeface="Arial Narrow" pitchFamily="34" charset="0"/>
              </a:rPr>
              <a:t>, príručky pre </a:t>
            </a:r>
            <a:r>
              <a:rPr lang="sk-SK" sz="2000" b="1" dirty="0" smtClean="0">
                <a:latin typeface="Arial Narrow" pitchFamily="34" charset="0"/>
              </a:rPr>
              <a:t>učiteľov/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technická on-line podpora </a:t>
            </a:r>
            <a:r>
              <a:rPr lang="sk-SK" sz="2000" b="1" dirty="0">
                <a:latin typeface="Arial Narrow" pitchFamily="34" charset="0"/>
              </a:rPr>
              <a:t>koncovým používateľom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riadenie </a:t>
            </a:r>
            <a:r>
              <a:rPr lang="sk-SK" sz="2000" b="1" dirty="0">
                <a:latin typeface="Arial Narrow" pitchFamily="34" charset="0"/>
              </a:rPr>
              <a:t>kvality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7648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0" y="332656"/>
            <a:ext cx="8280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PARTNER P2 /SK</a:t>
            </a:r>
            <a:endParaRPr lang="sk-SK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 descr="Přejít na titulní stránk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jít na titulní stránk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851462" y="1772816"/>
            <a:ext cx="780111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>
                <a:latin typeface="Arial Narrow" pitchFamily="34" charset="0"/>
              </a:rPr>
              <a:t>šírenie informácií medzi odbornými  školami na Slovensku, zameranými na automobilový priemysel </a:t>
            </a:r>
            <a:endParaRPr lang="sk-SK" sz="2000" b="1" dirty="0" smtClean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organizácia </a:t>
            </a:r>
            <a:r>
              <a:rPr lang="sk-SK" sz="2000" b="1" dirty="0">
                <a:latin typeface="Arial Narrow" pitchFamily="34" charset="0"/>
              </a:rPr>
              <a:t>odborného </a:t>
            </a:r>
            <a:r>
              <a:rPr lang="sk-SK" sz="2000" b="1" dirty="0" smtClean="0">
                <a:latin typeface="Arial Narrow" pitchFamily="34" charset="0"/>
              </a:rPr>
              <a:t>seminára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účasť </a:t>
            </a:r>
            <a:r>
              <a:rPr lang="sk-SK" sz="2000" b="1" dirty="0">
                <a:latin typeface="Arial Narrow" pitchFamily="34" charset="0"/>
              </a:rPr>
              <a:t>na zasadnutiach partnerských </a:t>
            </a:r>
            <a:r>
              <a:rPr lang="sk-SK" sz="2000" b="1" dirty="0" smtClean="0">
                <a:latin typeface="Arial Narrow" pitchFamily="34" charset="0"/>
              </a:rPr>
              <a:t>skupín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poskytovanie </a:t>
            </a:r>
            <a:r>
              <a:rPr lang="sk-SK" sz="2000" b="1" dirty="0">
                <a:latin typeface="Arial Narrow" pitchFamily="34" charset="0"/>
              </a:rPr>
              <a:t>odborných znalostí </a:t>
            </a:r>
            <a:endParaRPr lang="sk-SK" sz="2000" b="1" dirty="0" smtClean="0">
              <a:latin typeface="Arial Narrow" pitchFamily="34" charset="0"/>
            </a:endParaRPr>
          </a:p>
        </p:txBody>
      </p:sp>
      <p:pic>
        <p:nvPicPr>
          <p:cNvPr id="4" name="Picture 2" descr="http://img.siov.sk/6odbtzia/NemcinaBystreHlavy/logo_siov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93426"/>
            <a:ext cx="2155528" cy="5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5047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0" y="332656"/>
            <a:ext cx="8280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PARTNER P3 /CZ</a:t>
            </a:r>
            <a:endParaRPr lang="sk-SK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 descr="Přejít na titulní stránk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jít na titulní stránk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851462" y="1772816"/>
            <a:ext cx="7801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>
                <a:latin typeface="Arial Narrow" pitchFamily="34" charset="0"/>
              </a:rPr>
              <a:t>testovanie výukových </a:t>
            </a:r>
            <a:r>
              <a:rPr lang="sk-SK" sz="2000" b="1" dirty="0" smtClean="0">
                <a:latin typeface="Arial Narrow" pitchFamily="34" charset="0"/>
              </a:rPr>
              <a:t>materiálov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šírenie </a:t>
            </a:r>
            <a:r>
              <a:rPr lang="sk-SK" sz="2000" b="1" dirty="0">
                <a:latin typeface="Arial Narrow" pitchFamily="34" charset="0"/>
              </a:rPr>
              <a:t>výsledkov projektov medzi odbornými školami v Českej </a:t>
            </a:r>
            <a:r>
              <a:rPr lang="sk-SK" sz="2000" b="1" dirty="0" smtClean="0">
                <a:latin typeface="Arial Narrow" pitchFamily="34" charset="0"/>
              </a:rPr>
              <a:t>republike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účasť </a:t>
            </a:r>
            <a:r>
              <a:rPr lang="sk-SK" sz="2000" b="1" dirty="0">
                <a:latin typeface="Arial Narrow" pitchFamily="34" charset="0"/>
              </a:rPr>
              <a:t>na rokovaniach partnerských </a:t>
            </a:r>
            <a:r>
              <a:rPr lang="sk-SK" sz="2000" b="1" dirty="0" smtClean="0">
                <a:latin typeface="Arial Narrow" pitchFamily="34" charset="0"/>
              </a:rPr>
              <a:t>skupín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spolupráca </a:t>
            </a:r>
            <a:r>
              <a:rPr lang="sk-SK" sz="2000" b="1" dirty="0">
                <a:latin typeface="Arial Narrow" pitchFamily="34" charset="0"/>
              </a:rPr>
              <a:t>so SOŠA </a:t>
            </a:r>
            <a:r>
              <a:rPr lang="sk-SK" sz="2000" b="1" dirty="0" smtClean="0">
                <a:latin typeface="Arial Narrow" pitchFamily="34" charset="0"/>
              </a:rPr>
              <a:t>Bratislava – dvojstranné návštevy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spolupráca </a:t>
            </a:r>
            <a:r>
              <a:rPr lang="sk-SK" sz="2000" b="1" dirty="0">
                <a:latin typeface="Arial Narrow" pitchFamily="34" charset="0"/>
              </a:rPr>
              <a:t>s </a:t>
            </a:r>
            <a:r>
              <a:rPr lang="sk-SK" sz="2000" b="1" dirty="0" smtClean="0">
                <a:latin typeface="Arial Narrow" pitchFamily="34" charset="0"/>
              </a:rPr>
              <a:t>CFME/ </a:t>
            </a:r>
            <a:r>
              <a:rPr lang="sk-SK" sz="2000" b="1" dirty="0">
                <a:latin typeface="Arial Narrow" pitchFamily="34" charset="0"/>
              </a:rPr>
              <a:t>SK a </a:t>
            </a:r>
            <a:r>
              <a:rPr lang="sk-SK" sz="2000" b="1" dirty="0" smtClean="0">
                <a:latin typeface="Arial Narrow" pitchFamily="34" charset="0"/>
              </a:rPr>
              <a:t>CFME/ CZ </a:t>
            </a:r>
            <a:r>
              <a:rPr lang="sk-SK" sz="2000" b="1" dirty="0">
                <a:latin typeface="Arial Narrow" pitchFamily="34" charset="0"/>
              </a:rPr>
              <a:t>ohľadom úprav </a:t>
            </a:r>
            <a:r>
              <a:rPr lang="sk-SK" sz="2000" b="1" smtClean="0">
                <a:latin typeface="Arial Narrow" pitchFamily="34" charset="0"/>
              </a:rPr>
              <a:t>výučbových materiálov pre </a:t>
            </a:r>
            <a:r>
              <a:rPr lang="sk-SK" sz="2000" b="1" dirty="0">
                <a:latin typeface="Arial Narrow" pitchFamily="34" charset="0"/>
              </a:rPr>
              <a:t>potreby odborného </a:t>
            </a:r>
            <a:r>
              <a:rPr lang="sk-SK" sz="2000" b="1" dirty="0" smtClean="0">
                <a:latin typeface="Arial Narrow" pitchFamily="34" charset="0"/>
              </a:rPr>
              <a:t>vzdelávania</a:t>
            </a:r>
          </a:p>
        </p:txBody>
      </p:sp>
      <p:pic>
        <p:nvPicPr>
          <p:cNvPr id="7" name="Obrázok 6"/>
          <p:cNvPicPr/>
          <p:nvPr/>
        </p:nvPicPr>
        <p:blipFill rotWithShape="1">
          <a:blip r:embed="rId6"/>
          <a:srcRect l="14711" t="11808" r="75867" b="80785"/>
          <a:stretch/>
        </p:blipFill>
        <p:spPr bwMode="auto">
          <a:xfrm>
            <a:off x="971600" y="347379"/>
            <a:ext cx="1656184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29044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0" y="332656"/>
            <a:ext cx="8280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PARTNER P4 /CZ</a:t>
            </a:r>
            <a:endParaRPr lang="sk-SK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logo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3" y="311076"/>
            <a:ext cx="1824451" cy="104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Přejít na titulní strán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jít na titulní strán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851462" y="1772816"/>
            <a:ext cx="78011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technický </a:t>
            </a:r>
            <a:r>
              <a:rPr lang="sk-SK" sz="2000" b="1" dirty="0">
                <a:latin typeface="Arial Narrow" pitchFamily="34" charset="0"/>
              </a:rPr>
              <a:t>prenos, úprava učebnej  </a:t>
            </a:r>
            <a:r>
              <a:rPr lang="sk-SK" sz="2000" b="1" dirty="0" smtClean="0">
                <a:latin typeface="Arial Narrow" pitchFamily="34" charset="0"/>
              </a:rPr>
              <a:t>platformy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prispôsobenie </a:t>
            </a:r>
            <a:r>
              <a:rPr lang="sk-SK" sz="2000" b="1" dirty="0">
                <a:latin typeface="Arial Narrow" pitchFamily="34" charset="0"/>
              </a:rPr>
              <a:t>on-line šablón, </a:t>
            </a:r>
            <a:r>
              <a:rPr lang="sk-SK" sz="2000" b="1" dirty="0" smtClean="0">
                <a:latin typeface="Arial Narrow" pitchFamily="34" charset="0"/>
              </a:rPr>
              <a:t>ktoré sú vhodné </a:t>
            </a:r>
            <a:r>
              <a:rPr lang="sk-SK" sz="2000" b="1" dirty="0">
                <a:latin typeface="Arial Narrow" pitchFamily="34" charset="0"/>
              </a:rPr>
              <a:t>pre vkladanie  ďalšieho  </a:t>
            </a:r>
            <a:r>
              <a:rPr lang="sk-SK" sz="2000" b="1" dirty="0" smtClean="0">
                <a:latin typeface="Arial Narrow" pitchFamily="34" charset="0"/>
              </a:rPr>
              <a:t>obsahu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účasť </a:t>
            </a:r>
            <a:r>
              <a:rPr lang="sk-SK" sz="2000" b="1" dirty="0">
                <a:latin typeface="Arial Narrow" pitchFamily="34" charset="0"/>
              </a:rPr>
              <a:t>na rokovaniach </a:t>
            </a:r>
            <a:r>
              <a:rPr lang="sk-SK" sz="2000" b="1" dirty="0" smtClean="0">
                <a:latin typeface="Arial Narrow" pitchFamily="34" charset="0"/>
              </a:rPr>
              <a:t>partnerov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grafická </a:t>
            </a:r>
            <a:r>
              <a:rPr lang="sk-SK" sz="2000" b="1" dirty="0">
                <a:latin typeface="Arial Narrow" pitchFamily="34" charset="0"/>
              </a:rPr>
              <a:t>úprava </a:t>
            </a:r>
            <a:r>
              <a:rPr lang="sk-SK" sz="2000" b="1" dirty="0" smtClean="0">
                <a:latin typeface="Arial Narrow" pitchFamily="34" charset="0"/>
              </a:rPr>
              <a:t>web stránky </a:t>
            </a:r>
            <a:r>
              <a:rPr lang="sk-SK" sz="2000" b="1" dirty="0">
                <a:latin typeface="Arial Narrow" pitchFamily="34" charset="0"/>
              </a:rPr>
              <a:t>projektu, prenos on-line modulov  a </a:t>
            </a:r>
            <a:r>
              <a:rPr lang="sk-SK" sz="2000" b="1" dirty="0" smtClean="0">
                <a:latin typeface="Arial Narrow" pitchFamily="34" charset="0"/>
              </a:rPr>
              <a:t>                  e-learningovej  platformy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>
                <a:latin typeface="Arial Narrow" pitchFamily="34" charset="0"/>
              </a:rPr>
              <a:t>n</a:t>
            </a:r>
            <a:r>
              <a:rPr lang="sk-SK" sz="2000" b="1" dirty="0" smtClean="0">
                <a:latin typeface="Arial Narrow" pitchFamily="34" charset="0"/>
              </a:rPr>
              <a:t>ahrávanie zvuku a videí do systému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>
                <a:latin typeface="Arial Narrow" pitchFamily="34" charset="0"/>
              </a:rPr>
              <a:t>technická </a:t>
            </a:r>
            <a:r>
              <a:rPr lang="sk-SK" sz="2000" b="1" dirty="0" smtClean="0">
                <a:latin typeface="Arial Narrow" pitchFamily="34" charset="0"/>
              </a:rPr>
              <a:t>podpora, riešenie problémov spojených s prácou na portáli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4061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0" y="332656"/>
            <a:ext cx="8280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PARTNER P5 /UK</a:t>
            </a:r>
            <a:endParaRPr lang="sk-SK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 descr="Přejít na titulní stránk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řejít na titulní stránk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851462" y="1772816"/>
            <a:ext cx="78011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>
                <a:latin typeface="Arial Narrow" pitchFamily="34" charset="0"/>
              </a:rPr>
              <a:t>poskytovanie </a:t>
            </a:r>
            <a:r>
              <a:rPr lang="sk-SK" sz="2000" b="1" dirty="0" smtClean="0">
                <a:latin typeface="Arial Narrow" pitchFamily="34" charset="0"/>
              </a:rPr>
              <a:t>multimediálnych </a:t>
            </a:r>
            <a:r>
              <a:rPr lang="sk-SK" sz="2000" b="1" dirty="0">
                <a:latin typeface="Arial Narrow" pitchFamily="34" charset="0"/>
              </a:rPr>
              <a:t>zdrojov, ako sú obrázky, 2D a </a:t>
            </a:r>
            <a:r>
              <a:rPr lang="sk-SK" sz="2000" b="1" dirty="0" smtClean="0">
                <a:latin typeface="Arial Narrow" pitchFamily="34" charset="0"/>
              </a:rPr>
              <a:t>3D animácie</a:t>
            </a:r>
            <a:r>
              <a:rPr lang="sk-SK" sz="2000" b="1" dirty="0">
                <a:latin typeface="Arial Narrow" pitchFamily="34" charset="0"/>
              </a:rPr>
              <a:t>, videá </a:t>
            </a:r>
            <a:r>
              <a:rPr lang="sk-SK" sz="2000" b="1" dirty="0" smtClean="0">
                <a:latin typeface="Arial Narrow" pitchFamily="34" charset="0"/>
              </a:rPr>
              <a:t>vhodné na vytváranie predstáv pri osvojovaní si odborného učiva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technické </a:t>
            </a:r>
            <a:r>
              <a:rPr lang="sk-SK" sz="2000" b="1" dirty="0">
                <a:latin typeface="Arial Narrow" pitchFamily="34" charset="0"/>
              </a:rPr>
              <a:t>práce súvisiace s úpravou a formátovaním </a:t>
            </a:r>
            <a:r>
              <a:rPr lang="sk-SK" sz="2000" b="1" dirty="0" smtClean="0">
                <a:latin typeface="Arial Narrow" pitchFamily="34" charset="0"/>
              </a:rPr>
              <a:t>poskytnutých multimediálnych zdrojov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prispievať </a:t>
            </a:r>
            <a:r>
              <a:rPr lang="sk-SK" sz="2000" b="1" dirty="0">
                <a:latin typeface="Arial Narrow" pitchFamily="34" charset="0"/>
              </a:rPr>
              <a:t>odborným </a:t>
            </a:r>
            <a:r>
              <a:rPr lang="sk-SK" sz="2000" b="1" dirty="0" smtClean="0">
                <a:latin typeface="Arial Narrow" pitchFamily="34" charset="0"/>
              </a:rPr>
              <a:t>poradenstvom pri tvorbe metodiky výučby vybraných troch odborných predmetov (diagnostika a opravy automobilov, klampiarska technológia, lakovnícka technológia)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sk-SK" sz="2000" b="1" dirty="0" smtClean="0">
                <a:latin typeface="Arial Narrow" pitchFamily="34" charset="0"/>
              </a:rPr>
              <a:t>účasť </a:t>
            </a:r>
            <a:r>
              <a:rPr lang="sk-SK" sz="2000" b="1" dirty="0">
                <a:latin typeface="Arial Narrow" pitchFamily="34" charset="0"/>
              </a:rPr>
              <a:t>sa </a:t>
            </a:r>
            <a:r>
              <a:rPr lang="sk-SK" sz="2000" b="1" dirty="0" smtClean="0">
                <a:latin typeface="Arial Narrow" pitchFamily="34" charset="0"/>
              </a:rPr>
              <a:t>rokovaniach </a:t>
            </a:r>
            <a:r>
              <a:rPr lang="sk-SK" sz="2000" b="1" dirty="0">
                <a:latin typeface="Arial Narrow" pitchFamily="34" charset="0"/>
              </a:rPr>
              <a:t>partnerských </a:t>
            </a:r>
            <a:r>
              <a:rPr lang="sk-SK" sz="2000" b="1" dirty="0" smtClean="0">
                <a:latin typeface="Arial Narrow" pitchFamily="34" charset="0"/>
              </a:rPr>
              <a:t>skupín</a:t>
            </a:r>
            <a:endParaRPr lang="sk-SK" sz="2000" b="1" dirty="0">
              <a:latin typeface="Arial Narrow" pitchFamily="34" charset="0"/>
            </a:endParaRPr>
          </a:p>
        </p:txBody>
      </p:sp>
      <p:pic>
        <p:nvPicPr>
          <p:cNvPr id="7" name="Obrázok 6"/>
          <p:cNvPicPr/>
          <p:nvPr/>
        </p:nvPicPr>
        <p:blipFill rotWithShape="1">
          <a:blip r:embed="rId6"/>
          <a:srcRect l="928" t="12243" r="92400" b="79381"/>
          <a:stretch/>
        </p:blipFill>
        <p:spPr bwMode="auto">
          <a:xfrm>
            <a:off x="1271522" y="352479"/>
            <a:ext cx="947901" cy="88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826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9253AE3-C93C-40B7-B0BD-01B0514051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2894</Words>
  <Application>Microsoft Office PowerPoint</Application>
  <PresentationFormat>Prezentácia na obrazovke (4:3)</PresentationFormat>
  <Paragraphs>559</Paragraphs>
  <Slides>31</Slides>
  <Notes>31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Training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2013-03-10T20:35:14Z</dcterms:created>
  <dcterms:modified xsi:type="dcterms:W3CDTF">2013-03-17T19:43:24Z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